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bfef2f18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bfef2f18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956f112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956f112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8d8ff8fec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8d8ff8fe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8d8ff8fec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8d8ff8fec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8d8ff8fec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8d8ff8fec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8d8ff8fec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8d8ff8fec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8d8ff8fec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8d8ff8fec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d8ff8fec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8d8ff8fec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956f11214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956f1121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8d9a44d0c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8d9a44d0c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956f11214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956f11214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bfef2f18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bfef2f18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8d9a44d0c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8d9a44d0c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8d9a44d0c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8d9a44d0c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d9a44d0c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d9a44d0c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8d9a44d0c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8d9a44d0c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8d9a44d0c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8d9a44d0c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d8ff8f9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d8ff8f9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d8ff8f9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d8ff8f9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d8ff8f9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d8ff8f9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bfef2f18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bfef2f1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bb2d511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bb2d511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8bb2d5113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8bb2d5113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8a503367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8a503367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91493515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91493515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918abb4c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918abb4c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bfef2f18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8bfef2f18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bfef2f18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bfef2f18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9149351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9149351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8d9a44d0c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8d9a44d0c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1493515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1493515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8be559e7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8be559e7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8be559e7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8be559e7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e559e7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e559e7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e559e7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e559e7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8bfef2f1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8bfef2f1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bfef2f1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bfef2f1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bfef2f18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bfef2f18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bfef2f18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bfef2f18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91493515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91493515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91493515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91493515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914935152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914935152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8bfef2f18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8bfef2f18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8c3e435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8c3e435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ee48a765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ee48a765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ee48a7657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ee48a7657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8fe318d78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8fe318d78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bfef2f18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bfef2f18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fe318d7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8fe318d7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fe318d78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fe318d78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fe318d78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fe318d78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fe318d78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8fe318d78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8fe318d78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8fe318d78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fe318d78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fe318d78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96318acf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96318acf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91817099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91817099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91a3a5a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91a3a5a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1817099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1817099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bfef2f18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bfef2f18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91817099d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91817099d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9181709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9181709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1493515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1493515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91817099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91817099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1817099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91817099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91817099d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91817099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964dc90d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964dc90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91817099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91817099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91817099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91817099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91817099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91817099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bfef2f18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bfef2f18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91817099d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91817099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1817099d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1817099d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8d8ff8fe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8d8ff8fe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8d8ff8fe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8d8ff8fe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8d8ff8fe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8d8ff8fe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94b4e878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94b4e878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ff8fec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ff8fe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4b4e878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4b4e878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94b4e878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94b4e878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8d8ff8fe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8d8ff8fe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bfef2f18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bfef2f18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94b4e878d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94b4e878d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94b4e878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94b4e878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94b4e878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94b4e878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94b4e878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94b4e878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94b4e878d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94b4e878d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94b4e878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94b4e878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4b4e878d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4b4e878d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0c50a8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0c50a8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30c50a8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30c50a8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30c50a8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930c50a8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bfef2f18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bfef2f18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930c50a8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930c50a8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930c50a8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930c50a8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d8ff8fe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d8ff8fe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930c50a8b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930c50a8b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30c50a8b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30c50a8b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930c50a8b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930c50a8b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930c50a8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930c50a8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9576b9a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9576b9a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930c50a8b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930c50a8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d8ff8fe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d8ff8fe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bfef2f18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bfef2f18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930c50a8b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930c50a8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930c50a8b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930c50a8b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956f11214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956f11214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930c50a8b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930c50a8b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930c50a8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930c50a8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8d8ff8fe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8d8ff8fe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930c50a8b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930c50a8b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9374541c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9374541c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8d8ff8fec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8d8ff8fec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8d8ff8fe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8d8ff8fe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80350" y="1087538"/>
            <a:ext cx="4090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F5CDB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24950" y="3140138"/>
            <a:ext cx="248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"/>
          <p:cNvSpPr txBox="1"/>
          <p:nvPr>
            <p:ph hasCustomPrompt="1"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7" name="Google Shape;447;p11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448" name="Google Shape;448;p11"/>
          <p:cNvCxnSpPr/>
          <p:nvPr/>
        </p:nvCxnSpPr>
        <p:spPr>
          <a:xfrm>
            <a:off x="190500" y="-123825"/>
            <a:ext cx="1343100" cy="56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11"/>
          <p:cNvCxnSpPr/>
          <p:nvPr/>
        </p:nvCxnSpPr>
        <p:spPr>
          <a:xfrm flipH="1" rot="10800000">
            <a:off x="-1409700" y="-381075"/>
            <a:ext cx="7524600" cy="27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0" name="Google Shape;450;p11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451" name="Google Shape;451;p11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">
  <p:cSld name="BIG_NUMBER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 txBox="1"/>
          <p:nvPr>
            <p:ph hasCustomPrompt="1" type="title"/>
          </p:nvPr>
        </p:nvSpPr>
        <p:spPr>
          <a:xfrm>
            <a:off x="619400" y="7722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3" name="Google Shape;493;p12"/>
          <p:cNvSpPr txBox="1"/>
          <p:nvPr>
            <p:ph idx="1" type="subTitle"/>
          </p:nvPr>
        </p:nvSpPr>
        <p:spPr>
          <a:xfrm>
            <a:off x="1664375" y="18555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4" name="Google Shape;494;p12"/>
          <p:cNvSpPr txBox="1"/>
          <p:nvPr>
            <p:ph hasCustomPrompt="1" idx="2" type="title"/>
          </p:nvPr>
        </p:nvSpPr>
        <p:spPr>
          <a:xfrm>
            <a:off x="5574950" y="3067975"/>
            <a:ext cx="19101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12"/>
          <p:cNvSpPr txBox="1"/>
          <p:nvPr>
            <p:ph idx="3" type="subTitle"/>
          </p:nvPr>
        </p:nvSpPr>
        <p:spPr>
          <a:xfrm>
            <a:off x="5435900" y="4036533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496" name="Google Shape;496;p12"/>
          <p:cNvCxnSpPr/>
          <p:nvPr/>
        </p:nvCxnSpPr>
        <p:spPr>
          <a:xfrm>
            <a:off x="6176650" y="-905875"/>
            <a:ext cx="5034600" cy="60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 txBox="1"/>
          <p:nvPr>
            <p:ph type="ctrTitle"/>
          </p:nvPr>
        </p:nvSpPr>
        <p:spPr>
          <a:xfrm>
            <a:off x="1811638" y="1334631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9" name="Google Shape;499;p13"/>
          <p:cNvSpPr txBox="1"/>
          <p:nvPr>
            <p:ph idx="1" type="subTitle"/>
          </p:nvPr>
        </p:nvSpPr>
        <p:spPr>
          <a:xfrm>
            <a:off x="1811638" y="2034370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2" type="title"/>
          </p:nvPr>
        </p:nvSpPr>
        <p:spPr>
          <a:xfrm>
            <a:off x="713038" y="165114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idx="3" type="ctrTitle"/>
          </p:nvPr>
        </p:nvSpPr>
        <p:spPr>
          <a:xfrm>
            <a:off x="1811638" y="2996356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2" name="Google Shape;502;p13"/>
          <p:cNvSpPr txBox="1"/>
          <p:nvPr>
            <p:ph idx="4" type="subTitle"/>
          </p:nvPr>
        </p:nvSpPr>
        <p:spPr>
          <a:xfrm>
            <a:off x="1811638" y="3696095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hasCustomPrompt="1" idx="5" type="title"/>
          </p:nvPr>
        </p:nvSpPr>
        <p:spPr>
          <a:xfrm>
            <a:off x="713038" y="328429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6" type="ctrTitle"/>
          </p:nvPr>
        </p:nvSpPr>
        <p:spPr>
          <a:xfrm>
            <a:off x="5303388" y="1334631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7" type="subTitle"/>
          </p:nvPr>
        </p:nvSpPr>
        <p:spPr>
          <a:xfrm>
            <a:off x="5163888" y="2034370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hasCustomPrompt="1" idx="8" type="title"/>
          </p:nvPr>
        </p:nvSpPr>
        <p:spPr>
          <a:xfrm>
            <a:off x="7332363" y="1622570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3"/>
          <p:cNvSpPr txBox="1"/>
          <p:nvPr>
            <p:ph idx="9" type="ctrTitle"/>
          </p:nvPr>
        </p:nvSpPr>
        <p:spPr>
          <a:xfrm>
            <a:off x="5303388" y="2996356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3" type="subTitle"/>
          </p:nvPr>
        </p:nvSpPr>
        <p:spPr>
          <a:xfrm>
            <a:off x="5163888" y="3696095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hasCustomPrompt="1" idx="14" type="title"/>
          </p:nvPr>
        </p:nvSpPr>
        <p:spPr>
          <a:xfrm>
            <a:off x="7332363" y="328429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1" name="Google Shape;511;p13"/>
          <p:cNvCxnSpPr/>
          <p:nvPr/>
        </p:nvCxnSpPr>
        <p:spPr>
          <a:xfrm rot="10800000">
            <a:off x="-457200" y="1867450"/>
            <a:ext cx="1609800" cy="38196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2" name="Google Shape;512;p13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513" name="Google Shape;513;p13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 Design">
  <p:cSld name="TITLE_ONLY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1" name="Google Shape;521;p14"/>
          <p:cNvSpPr txBox="1"/>
          <p:nvPr>
            <p:ph idx="1" type="subTitle"/>
          </p:nvPr>
        </p:nvSpPr>
        <p:spPr>
          <a:xfrm>
            <a:off x="5927850" y="1292275"/>
            <a:ext cx="2457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22" name="Google Shape;522;p14"/>
          <p:cNvGrpSpPr/>
          <p:nvPr/>
        </p:nvGrpSpPr>
        <p:grpSpPr>
          <a:xfrm rot="5400000">
            <a:off x="6940166" y="-1658366"/>
            <a:ext cx="1938979" cy="2457775"/>
            <a:chOff x="304776" y="1055181"/>
            <a:chExt cx="1378977" cy="1747937"/>
          </a:xfrm>
        </p:grpSpPr>
        <p:sp>
          <p:nvSpPr>
            <p:cNvPr id="523" name="Google Shape;523;p14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14"/>
          <p:cNvGrpSpPr/>
          <p:nvPr/>
        </p:nvGrpSpPr>
        <p:grpSpPr>
          <a:xfrm rot="5400000">
            <a:off x="259391" y="3588059"/>
            <a:ext cx="1938979" cy="2457775"/>
            <a:chOff x="304776" y="1055181"/>
            <a:chExt cx="1378977" cy="1747937"/>
          </a:xfrm>
        </p:grpSpPr>
        <p:sp>
          <p:nvSpPr>
            <p:cNvPr id="704" name="Google Shape;704;p14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"/>
          <p:cNvSpPr txBox="1"/>
          <p:nvPr>
            <p:ph idx="1" type="subTitle"/>
          </p:nvPr>
        </p:nvSpPr>
        <p:spPr>
          <a:xfrm>
            <a:off x="1048650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6" name="Google Shape;886;p15"/>
          <p:cNvSpPr txBox="1"/>
          <p:nvPr>
            <p:ph idx="2" type="subTitle"/>
          </p:nvPr>
        </p:nvSpPr>
        <p:spPr>
          <a:xfrm>
            <a:off x="3653475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7" name="Google Shape;887;p15"/>
          <p:cNvSpPr txBox="1"/>
          <p:nvPr>
            <p:ph type="ctrTitle"/>
          </p:nvPr>
        </p:nvSpPr>
        <p:spPr>
          <a:xfrm>
            <a:off x="648000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8" name="Google Shape;888;p15"/>
          <p:cNvSpPr txBox="1"/>
          <p:nvPr>
            <p:ph idx="3" type="ctrTitle"/>
          </p:nvPr>
        </p:nvSpPr>
        <p:spPr>
          <a:xfrm>
            <a:off x="3252825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9" name="Google Shape;889;p15"/>
          <p:cNvSpPr txBox="1"/>
          <p:nvPr>
            <p:ph idx="4" type="subTitle"/>
          </p:nvPr>
        </p:nvSpPr>
        <p:spPr>
          <a:xfrm>
            <a:off x="6282859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90" name="Google Shape;890;p15"/>
          <p:cNvSpPr txBox="1"/>
          <p:nvPr>
            <p:ph idx="5" type="ctrTitle"/>
          </p:nvPr>
        </p:nvSpPr>
        <p:spPr>
          <a:xfrm>
            <a:off x="5882209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91" name="Google Shape;891;p15"/>
          <p:cNvSpPr txBox="1"/>
          <p:nvPr>
            <p:ph idx="6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92" name="Google Shape;892;p15"/>
          <p:cNvGrpSpPr/>
          <p:nvPr/>
        </p:nvGrpSpPr>
        <p:grpSpPr>
          <a:xfrm>
            <a:off x="8300169" y="116690"/>
            <a:ext cx="725555" cy="1075044"/>
            <a:chOff x="8300169" y="116690"/>
            <a:chExt cx="725555" cy="1075044"/>
          </a:xfrm>
        </p:grpSpPr>
        <p:sp>
          <p:nvSpPr>
            <p:cNvPr id="893" name="Google Shape;893;p15"/>
            <p:cNvSpPr/>
            <p:nvPr/>
          </p:nvSpPr>
          <p:spPr>
            <a:xfrm rot="5400000">
              <a:off x="8990198" y="119548"/>
              <a:ext cx="38385" cy="32668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rot="5400000">
              <a:off x="8990363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rot="5400000">
              <a:off x="8990363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rot="5400000">
              <a:off x="8990374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rot="5400000">
              <a:off x="8990363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rot="5400000">
              <a:off x="8990363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rot="5400000">
              <a:off x="8990363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rot="5400000">
              <a:off x="8817059" y="1196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rot="5400000">
              <a:off x="8817100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rot="5400000">
              <a:off x="8817100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rot="5400000">
              <a:off x="8817110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rot="5400000">
              <a:off x="8817100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rot="5400000">
              <a:off x="8817100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rot="5400000">
              <a:off x="8817100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 rot="5400000">
              <a:off x="8643826" y="119455"/>
              <a:ext cx="38385" cy="32854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rot="5400000">
              <a:off x="8644013" y="292387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rot="5400000">
              <a:off x="8644013" y="46511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rot="5400000">
              <a:off x="8644023" y="638116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rot="5400000">
              <a:off x="8644013" y="81085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rot="5400000">
              <a:off x="8644013" y="983576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rot="5400000">
              <a:off x="8644013" y="115630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 rot="5400000">
              <a:off x="8470553" y="119445"/>
              <a:ext cx="38385" cy="3287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 rot="5400000">
              <a:off x="8470739" y="29237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 rot="5400000">
              <a:off x="8470739" y="465101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 rot="5400000">
              <a:off x="8470750" y="638106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 rot="5400000">
              <a:off x="8470739" y="810841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 rot="5400000">
              <a:off x="8470739" y="983566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 rot="5400000">
              <a:off x="8470739" y="1156290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 rot="5400000">
              <a:off x="8297341" y="119517"/>
              <a:ext cx="38385" cy="3273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5400000">
              <a:off x="8297538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 rot="5400000">
              <a:off x="8297538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 rot="5400000">
              <a:off x="8297548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 rot="5400000">
              <a:off x="8297538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 rot="5400000">
              <a:off x="8297538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rot="5400000">
              <a:off x="8297538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15"/>
          <p:cNvGrpSpPr/>
          <p:nvPr/>
        </p:nvGrpSpPr>
        <p:grpSpPr>
          <a:xfrm>
            <a:off x="119952" y="4603495"/>
            <a:ext cx="552416" cy="556580"/>
            <a:chOff x="119952" y="4603495"/>
            <a:chExt cx="552416" cy="556580"/>
          </a:xfrm>
        </p:grpSpPr>
        <p:sp>
          <p:nvSpPr>
            <p:cNvPr id="929" name="Google Shape;929;p15"/>
            <p:cNvSpPr/>
            <p:nvPr/>
          </p:nvSpPr>
          <p:spPr>
            <a:xfrm rot="5400000">
              <a:off x="636945" y="4606188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rot="5400000">
              <a:off x="636935" y="477892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rot="5400000">
              <a:off x="636800" y="4951782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rot="5400000">
              <a:off x="636945" y="512465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rot="5400000">
              <a:off x="463755" y="4606260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rot="5400000">
              <a:off x="463744" y="4778995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rot="5400000">
              <a:off x="463558" y="4951803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rot="5400000">
              <a:off x="463703" y="51246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rot="5400000">
              <a:off x="290481" y="4606250"/>
              <a:ext cx="38116" cy="32605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5400000">
              <a:off x="290470" y="4778985"/>
              <a:ext cx="38136" cy="32605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5400000">
              <a:off x="290336" y="4951844"/>
              <a:ext cx="38406" cy="32605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5400000">
              <a:off x="290512" y="5124745"/>
              <a:ext cx="38053" cy="32605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5400000">
              <a:off x="117394" y="4606177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5400000">
              <a:off x="117383" y="4778912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5400000">
              <a:off x="117186" y="4951710"/>
              <a:ext cx="38406" cy="32875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5400000">
              <a:off x="117197" y="5124445"/>
              <a:ext cx="38385" cy="3287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"/>
          <p:cNvSpPr txBox="1"/>
          <p:nvPr>
            <p:ph idx="1" type="subTitle"/>
          </p:nvPr>
        </p:nvSpPr>
        <p:spPr>
          <a:xfrm>
            <a:off x="2173299" y="2022051"/>
            <a:ext cx="181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7" name="Google Shape;947;p16"/>
          <p:cNvSpPr txBox="1"/>
          <p:nvPr>
            <p:ph idx="2" type="subTitle"/>
          </p:nvPr>
        </p:nvSpPr>
        <p:spPr>
          <a:xfrm>
            <a:off x="2173299" y="3624350"/>
            <a:ext cx="1634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8" name="Google Shape;948;p16"/>
          <p:cNvSpPr txBox="1"/>
          <p:nvPr>
            <p:ph type="ctrTitle"/>
          </p:nvPr>
        </p:nvSpPr>
        <p:spPr>
          <a:xfrm>
            <a:off x="2173300" y="1626750"/>
            <a:ext cx="169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49" name="Google Shape;949;p16"/>
          <p:cNvSpPr txBox="1"/>
          <p:nvPr>
            <p:ph idx="3" type="ctrTitle"/>
          </p:nvPr>
        </p:nvSpPr>
        <p:spPr>
          <a:xfrm>
            <a:off x="2173300" y="3117875"/>
            <a:ext cx="169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0" name="Google Shape;950;p16"/>
          <p:cNvSpPr txBox="1"/>
          <p:nvPr>
            <p:ph idx="4" type="subTitle"/>
          </p:nvPr>
        </p:nvSpPr>
        <p:spPr>
          <a:xfrm>
            <a:off x="5853625" y="2022051"/>
            <a:ext cx="181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1" name="Google Shape;951;p16"/>
          <p:cNvSpPr txBox="1"/>
          <p:nvPr>
            <p:ph idx="5" type="ctrTitle"/>
          </p:nvPr>
        </p:nvSpPr>
        <p:spPr>
          <a:xfrm>
            <a:off x="5853625" y="1626750"/>
            <a:ext cx="1634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2" name="Google Shape;952;p16"/>
          <p:cNvSpPr txBox="1"/>
          <p:nvPr>
            <p:ph idx="6" type="subTitle"/>
          </p:nvPr>
        </p:nvSpPr>
        <p:spPr>
          <a:xfrm>
            <a:off x="5853625" y="3624350"/>
            <a:ext cx="1634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3" name="Google Shape;953;p16"/>
          <p:cNvSpPr txBox="1"/>
          <p:nvPr>
            <p:ph idx="7" type="ctrTitle"/>
          </p:nvPr>
        </p:nvSpPr>
        <p:spPr>
          <a:xfrm>
            <a:off x="5853625" y="3117875"/>
            <a:ext cx="1634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4" name="Google Shape;954;p16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5" name="Google Shape;955;p16"/>
          <p:cNvGrpSpPr/>
          <p:nvPr/>
        </p:nvGrpSpPr>
        <p:grpSpPr>
          <a:xfrm>
            <a:off x="115321" y="3550088"/>
            <a:ext cx="597913" cy="1537504"/>
            <a:chOff x="115321" y="3550088"/>
            <a:chExt cx="597913" cy="1537504"/>
          </a:xfrm>
        </p:grpSpPr>
        <p:sp>
          <p:nvSpPr>
            <p:cNvPr id="956" name="Google Shape;956;p16"/>
            <p:cNvSpPr/>
            <p:nvPr/>
          </p:nvSpPr>
          <p:spPr>
            <a:xfrm rot="5400000">
              <a:off x="674891" y="3553003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 rot="5400000">
              <a:off x="674880" y="3739964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 rot="5400000">
              <a:off x="674734" y="3927059"/>
              <a:ext cx="41571" cy="35428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 rot="5400000">
              <a:off x="674891" y="4114166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5400000">
              <a:off x="674880" y="4301126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5400000">
              <a:off x="674880" y="4488076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 rot="5400000">
              <a:off x="674891" y="4675328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 rot="5400000">
              <a:off x="674880" y="4862289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 rot="5400000">
              <a:off x="674880" y="5049239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 rot="5400000">
              <a:off x="487437" y="3553082"/>
              <a:ext cx="41257" cy="3527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 rot="5400000">
              <a:off x="487426" y="3740042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 rot="5400000">
              <a:off x="487224" y="3927082"/>
              <a:ext cx="41571" cy="35383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 rot="5400000">
              <a:off x="487381" y="4114188"/>
              <a:ext cx="41257" cy="35383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 rot="5400000">
              <a:off x="487426" y="4301205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 rot="5400000">
              <a:off x="487426" y="4488154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 rot="5400000">
              <a:off x="487437" y="4675407"/>
              <a:ext cx="41257" cy="35271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 rot="5400000">
              <a:off x="487426" y="4862368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 rot="5400000">
              <a:off x="487426" y="5049317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 rot="5400000">
              <a:off x="299894" y="3553070"/>
              <a:ext cx="41257" cy="35293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 rot="5400000">
              <a:off x="299882" y="3740031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 rot="5400000">
              <a:off x="299737" y="3927126"/>
              <a:ext cx="41571" cy="35293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 rot="5400000">
              <a:off x="299927" y="4114267"/>
              <a:ext cx="41190" cy="35293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 rot="5400000">
              <a:off x="299882" y="4301194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 rot="5400000">
              <a:off x="299882" y="4488143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 rot="5400000">
              <a:off x="299894" y="4675396"/>
              <a:ext cx="41257" cy="35293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 rot="5400000">
              <a:off x="299882" y="4862356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 rot="5400000">
              <a:off x="299882" y="5049306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 rot="5400000">
              <a:off x="112552" y="3552992"/>
              <a:ext cx="41257" cy="354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 rot="5400000">
              <a:off x="112540" y="3739953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 rot="5400000">
              <a:off x="112327" y="3926981"/>
              <a:ext cx="41571" cy="35585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 rot="5400000">
              <a:off x="112339" y="4113941"/>
              <a:ext cx="41549" cy="3558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 rot="5400000">
              <a:off x="112540" y="4301115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 rot="5400000">
              <a:off x="112540" y="4488065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 rot="5400000">
              <a:off x="112552" y="4675317"/>
              <a:ext cx="41257" cy="35450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 rot="5400000">
              <a:off x="112540" y="4862278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 rot="5400000">
              <a:off x="112540" y="5049227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1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993" name="Google Shape;993;p1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"/>
          <p:cNvSpPr/>
          <p:nvPr/>
        </p:nvSpPr>
        <p:spPr>
          <a:xfrm>
            <a:off x="422027" y="4816129"/>
            <a:ext cx="1606" cy="1310"/>
          </a:xfrm>
          <a:custGeom>
            <a:rect b="b" l="l" r="r" t="t"/>
            <a:pathLst>
              <a:path extrusionOk="0" h="31" w="38">
                <a:moveTo>
                  <a:pt x="34" y="0"/>
                </a:moveTo>
                <a:lnTo>
                  <a:pt x="1" y="31"/>
                </a:lnTo>
                <a:cubicBezTo>
                  <a:pt x="21" y="17"/>
                  <a:pt x="38" y="4"/>
                  <a:pt x="34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7"/>
          <p:cNvSpPr/>
          <p:nvPr/>
        </p:nvSpPr>
        <p:spPr>
          <a:xfrm>
            <a:off x="451355" y="4831004"/>
            <a:ext cx="3169" cy="3085"/>
          </a:xfrm>
          <a:custGeom>
            <a:rect b="b" l="l" r="r" t="t"/>
            <a:pathLst>
              <a:path extrusionOk="0" h="73" w="75">
                <a:moveTo>
                  <a:pt x="63" y="1"/>
                </a:moveTo>
                <a:cubicBezTo>
                  <a:pt x="44" y="1"/>
                  <a:pt x="26" y="41"/>
                  <a:pt x="0" y="72"/>
                </a:cubicBezTo>
                <a:lnTo>
                  <a:pt x="74" y="5"/>
                </a:lnTo>
                <a:cubicBezTo>
                  <a:pt x="70" y="2"/>
                  <a:pt x="67" y="1"/>
                  <a:pt x="63" y="1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7"/>
          <p:cNvSpPr/>
          <p:nvPr/>
        </p:nvSpPr>
        <p:spPr>
          <a:xfrm>
            <a:off x="401405" y="4773617"/>
            <a:ext cx="42" cy="718"/>
          </a:xfrm>
          <a:custGeom>
            <a:rect b="b" l="l" r="r" t="t"/>
            <a:pathLst>
              <a:path extrusionOk="0" h="17" w="1">
                <a:moveTo>
                  <a:pt x="1" y="0"/>
                </a:moveTo>
                <a:lnTo>
                  <a:pt x="1" y="0"/>
                </a:lnTo>
                <a:cubicBezTo>
                  <a:pt x="1" y="17"/>
                  <a:pt x="1" y="14"/>
                  <a:pt x="1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"/>
          <p:cNvSpPr/>
          <p:nvPr/>
        </p:nvSpPr>
        <p:spPr>
          <a:xfrm>
            <a:off x="450636" y="4834046"/>
            <a:ext cx="761" cy="592"/>
          </a:xfrm>
          <a:custGeom>
            <a:rect b="b" l="l" r="r" t="t"/>
            <a:pathLst>
              <a:path extrusionOk="0" h="14" w="18">
                <a:moveTo>
                  <a:pt x="17" y="0"/>
                </a:moveTo>
                <a:lnTo>
                  <a:pt x="0" y="11"/>
                </a:lnTo>
                <a:lnTo>
                  <a:pt x="4" y="14"/>
                </a:lnTo>
                <a:lnTo>
                  <a:pt x="17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7"/>
          <p:cNvSpPr/>
          <p:nvPr/>
        </p:nvSpPr>
        <p:spPr>
          <a:xfrm>
            <a:off x="417337" y="4783548"/>
            <a:ext cx="2028" cy="5578"/>
          </a:xfrm>
          <a:custGeom>
            <a:rect b="b" l="l" r="r" t="t"/>
            <a:pathLst>
              <a:path extrusionOk="0" h="132" w="48">
                <a:moveTo>
                  <a:pt x="48" y="1"/>
                </a:moveTo>
                <a:lnTo>
                  <a:pt x="1" y="132"/>
                </a:lnTo>
                <a:lnTo>
                  <a:pt x="1" y="132"/>
                </a:lnTo>
                <a:lnTo>
                  <a:pt x="38" y="88"/>
                </a:lnTo>
                <a:cubicBezTo>
                  <a:pt x="38" y="58"/>
                  <a:pt x="41" y="31"/>
                  <a:pt x="48" y="1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"/>
          <p:cNvSpPr/>
          <p:nvPr/>
        </p:nvSpPr>
        <p:spPr>
          <a:xfrm>
            <a:off x="409688" y="4786844"/>
            <a:ext cx="4986" cy="4014"/>
          </a:xfrm>
          <a:custGeom>
            <a:rect b="b" l="l" r="r" t="t"/>
            <a:pathLst>
              <a:path extrusionOk="0" h="95" w="118">
                <a:moveTo>
                  <a:pt x="94" y="0"/>
                </a:moveTo>
                <a:lnTo>
                  <a:pt x="94" y="0"/>
                </a:lnTo>
                <a:cubicBezTo>
                  <a:pt x="74" y="37"/>
                  <a:pt x="0" y="88"/>
                  <a:pt x="50" y="94"/>
                </a:cubicBezTo>
                <a:cubicBezTo>
                  <a:pt x="67" y="61"/>
                  <a:pt x="118" y="44"/>
                  <a:pt x="94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"/>
          <p:cNvSpPr/>
          <p:nvPr/>
        </p:nvSpPr>
        <p:spPr>
          <a:xfrm>
            <a:off x="420464" y="4800916"/>
            <a:ext cx="2197" cy="3169"/>
          </a:xfrm>
          <a:custGeom>
            <a:rect b="b" l="l" r="r" t="t"/>
            <a:pathLst>
              <a:path extrusionOk="0" h="75" w="52">
                <a:moveTo>
                  <a:pt x="51" y="0"/>
                </a:moveTo>
                <a:lnTo>
                  <a:pt x="24" y="24"/>
                </a:lnTo>
                <a:cubicBezTo>
                  <a:pt x="1" y="54"/>
                  <a:pt x="4" y="61"/>
                  <a:pt x="11" y="74"/>
                </a:cubicBezTo>
                <a:lnTo>
                  <a:pt x="51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7"/>
          <p:cNvSpPr/>
          <p:nvPr/>
        </p:nvSpPr>
        <p:spPr>
          <a:xfrm>
            <a:off x="429000" y="4816002"/>
            <a:ext cx="3465" cy="4564"/>
          </a:xfrm>
          <a:custGeom>
            <a:rect b="b" l="l" r="r" t="t"/>
            <a:pathLst>
              <a:path extrusionOk="0" h="108" w="82">
                <a:moveTo>
                  <a:pt x="78" y="0"/>
                </a:moveTo>
                <a:lnTo>
                  <a:pt x="1" y="108"/>
                </a:lnTo>
                <a:lnTo>
                  <a:pt x="81" y="7"/>
                </a:lnTo>
                <a:lnTo>
                  <a:pt x="78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"/>
          <p:cNvSpPr/>
          <p:nvPr/>
        </p:nvSpPr>
        <p:spPr>
          <a:xfrm>
            <a:off x="445945" y="4819805"/>
            <a:ext cx="2324" cy="3043"/>
          </a:xfrm>
          <a:custGeom>
            <a:rect b="b" l="l" r="r" t="t"/>
            <a:pathLst>
              <a:path extrusionOk="0" h="72" w="55">
                <a:moveTo>
                  <a:pt x="10" y="1"/>
                </a:moveTo>
                <a:lnTo>
                  <a:pt x="10" y="1"/>
                </a:lnTo>
                <a:cubicBezTo>
                  <a:pt x="12" y="5"/>
                  <a:pt x="15" y="7"/>
                  <a:pt x="19" y="9"/>
                </a:cubicBezTo>
                <a:lnTo>
                  <a:pt x="19" y="9"/>
                </a:lnTo>
                <a:cubicBezTo>
                  <a:pt x="18" y="4"/>
                  <a:pt x="15" y="1"/>
                  <a:pt x="10" y="1"/>
                </a:cubicBezTo>
                <a:close/>
                <a:moveTo>
                  <a:pt x="19" y="9"/>
                </a:moveTo>
                <a:lnTo>
                  <a:pt x="19" y="9"/>
                </a:lnTo>
                <a:cubicBezTo>
                  <a:pt x="23" y="27"/>
                  <a:pt x="0" y="71"/>
                  <a:pt x="7" y="71"/>
                </a:cubicBezTo>
                <a:cubicBezTo>
                  <a:pt x="10" y="71"/>
                  <a:pt x="23" y="57"/>
                  <a:pt x="54" y="18"/>
                </a:cubicBezTo>
                <a:cubicBezTo>
                  <a:pt x="49" y="8"/>
                  <a:pt x="31" y="13"/>
                  <a:pt x="19" y="9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7"/>
          <p:cNvSpPr txBox="1"/>
          <p:nvPr>
            <p:ph type="ctrTitle"/>
          </p:nvPr>
        </p:nvSpPr>
        <p:spPr>
          <a:xfrm>
            <a:off x="1107544" y="1550975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0" name="Google Shape;1010;p17"/>
          <p:cNvSpPr txBox="1"/>
          <p:nvPr>
            <p:ph idx="1" type="subTitle"/>
          </p:nvPr>
        </p:nvSpPr>
        <p:spPr>
          <a:xfrm>
            <a:off x="1107544" y="2069460"/>
            <a:ext cx="19065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1" name="Google Shape;1011;p17"/>
          <p:cNvSpPr txBox="1"/>
          <p:nvPr>
            <p:ph idx="2" type="ctrTitle"/>
          </p:nvPr>
        </p:nvSpPr>
        <p:spPr>
          <a:xfrm>
            <a:off x="3979372" y="1550975"/>
            <a:ext cx="1179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2" name="Google Shape;1012;p17"/>
          <p:cNvSpPr txBox="1"/>
          <p:nvPr>
            <p:ph idx="3" type="subTitle"/>
          </p:nvPr>
        </p:nvSpPr>
        <p:spPr>
          <a:xfrm>
            <a:off x="3501775" y="2069450"/>
            <a:ext cx="21345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3" name="Google Shape;1013;p17"/>
          <p:cNvSpPr txBox="1"/>
          <p:nvPr>
            <p:ph idx="4" type="ctrTitle"/>
          </p:nvPr>
        </p:nvSpPr>
        <p:spPr>
          <a:xfrm>
            <a:off x="6344232" y="1550975"/>
            <a:ext cx="1497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4" name="Google Shape;1014;p17"/>
          <p:cNvSpPr txBox="1"/>
          <p:nvPr>
            <p:ph idx="5" type="subTitle"/>
          </p:nvPr>
        </p:nvSpPr>
        <p:spPr>
          <a:xfrm>
            <a:off x="6051800" y="2069450"/>
            <a:ext cx="20820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5" name="Google Shape;1015;p17"/>
          <p:cNvSpPr txBox="1"/>
          <p:nvPr>
            <p:ph idx="6" type="ctrTitle"/>
          </p:nvPr>
        </p:nvSpPr>
        <p:spPr>
          <a:xfrm>
            <a:off x="1107544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6" name="Google Shape;1016;p17"/>
          <p:cNvSpPr txBox="1"/>
          <p:nvPr>
            <p:ph idx="7" type="subTitle"/>
          </p:nvPr>
        </p:nvSpPr>
        <p:spPr>
          <a:xfrm>
            <a:off x="1107544" y="3765275"/>
            <a:ext cx="1906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7" name="Google Shape;1017;p17"/>
          <p:cNvSpPr txBox="1"/>
          <p:nvPr>
            <p:ph idx="8" type="ctrTitle"/>
          </p:nvPr>
        </p:nvSpPr>
        <p:spPr>
          <a:xfrm>
            <a:off x="3615772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8" name="Google Shape;1018;p17"/>
          <p:cNvSpPr txBox="1"/>
          <p:nvPr>
            <p:ph idx="9" type="subTitle"/>
          </p:nvPr>
        </p:nvSpPr>
        <p:spPr>
          <a:xfrm>
            <a:off x="3501713" y="3765275"/>
            <a:ext cx="2134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9" name="Google Shape;1019;p17"/>
          <p:cNvSpPr txBox="1"/>
          <p:nvPr>
            <p:ph idx="13" type="ctrTitle"/>
          </p:nvPr>
        </p:nvSpPr>
        <p:spPr>
          <a:xfrm>
            <a:off x="6139482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20" name="Google Shape;1020;p17"/>
          <p:cNvSpPr txBox="1"/>
          <p:nvPr>
            <p:ph idx="14" type="subTitle"/>
          </p:nvPr>
        </p:nvSpPr>
        <p:spPr>
          <a:xfrm>
            <a:off x="6139482" y="3765275"/>
            <a:ext cx="1906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21" name="Google Shape;1021;p17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AND_BODY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8"/>
          <p:cNvSpPr txBox="1"/>
          <p:nvPr>
            <p:ph idx="1" type="body"/>
          </p:nvPr>
        </p:nvSpPr>
        <p:spPr>
          <a:xfrm>
            <a:off x="761325" y="1375650"/>
            <a:ext cx="783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latin typeface="Chivo"/>
                <a:ea typeface="Chivo"/>
                <a:cs typeface="Chivo"/>
                <a:sym typeface="Chiv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AutoNum type="romanLcPeriod"/>
              <a:defRPr/>
            </a:lvl9pPr>
          </a:lstStyle>
          <a:p/>
        </p:txBody>
      </p:sp>
      <p:sp>
        <p:nvSpPr>
          <p:cNvPr id="1024" name="Google Shape;1024;p1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5" name="Google Shape;1025;p18"/>
          <p:cNvGrpSpPr/>
          <p:nvPr/>
        </p:nvGrpSpPr>
        <p:grpSpPr>
          <a:xfrm>
            <a:off x="8215547" y="3435113"/>
            <a:ext cx="814161" cy="1594078"/>
            <a:chOff x="8215547" y="3435113"/>
            <a:chExt cx="814161" cy="1594078"/>
          </a:xfrm>
        </p:grpSpPr>
        <p:sp>
          <p:nvSpPr>
            <p:cNvPr id="1026" name="Google Shape;1026;p18"/>
            <p:cNvSpPr/>
            <p:nvPr/>
          </p:nvSpPr>
          <p:spPr>
            <a:xfrm rot="5400000">
              <a:off x="8990036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 rot="5400000">
              <a:off x="8990025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 rot="5400000">
              <a:off x="8989874" y="3826036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 rot="5400000">
              <a:off x="8989920" y="4019912"/>
              <a:ext cx="43008" cy="36568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 rot="5400000">
              <a:off x="8990025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 rot="5400000">
              <a:off x="8990025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 rot="5400000">
              <a:off x="8990036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 rot="5400000">
              <a:off x="8990025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 rot="5400000">
              <a:off x="8990025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 rot="5400000">
              <a:off x="8795580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 rot="5400000">
              <a:off x="8795569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 rot="5400000">
              <a:off x="8795429" y="3826025"/>
              <a:ext cx="43101" cy="3659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 rot="5400000">
              <a:off x="8795592" y="4020016"/>
              <a:ext cx="42775" cy="3659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 rot="5400000">
              <a:off x="8795569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 rot="5400000">
              <a:off x="8795569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 rot="5400000">
              <a:off x="8795580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 rot="5400000">
              <a:off x="8795569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 rot="5400000">
              <a:off x="8795569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 rot="5400000">
              <a:off x="8601356" y="3438124"/>
              <a:ext cx="42775" cy="36754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 rot="5400000">
              <a:off x="8601345" y="3631964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 rot="5400000">
              <a:off x="8601124" y="3825874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 rot="5400000">
              <a:off x="8601136" y="4019714"/>
              <a:ext cx="43078" cy="36894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 rot="5400000">
              <a:off x="8601345" y="4213775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 rot="5400000">
              <a:off x="8601345" y="4407604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 rot="5400000">
              <a:off x="8601356" y="4601746"/>
              <a:ext cx="42775" cy="36754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 rot="5400000">
              <a:off x="8601345" y="4795586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 rot="5400000">
              <a:off x="8601345" y="4989415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 rot="5400000">
              <a:off x="8406912" y="3438135"/>
              <a:ext cx="42775" cy="3673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 rot="5400000">
              <a:off x="8406900" y="363197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 rot="5400000">
              <a:off x="8406749" y="3825955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 rot="5400000">
              <a:off x="8406761" y="4019795"/>
              <a:ext cx="43078" cy="36731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 rot="5400000">
              <a:off x="8406900" y="4213787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 rot="5400000">
              <a:off x="8406900" y="440761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 rot="5400000">
              <a:off x="8406912" y="4601758"/>
              <a:ext cx="42775" cy="3673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 rot="5400000">
              <a:off x="8406900" y="479559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 rot="5400000">
              <a:off x="8406900" y="4989426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 rot="5400000">
              <a:off x="8212537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 rot="5400000">
              <a:off x="8212525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 rot="5400000">
              <a:off x="8212328" y="3825990"/>
              <a:ext cx="43101" cy="36661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 rot="5400000">
              <a:off x="8212339" y="4019830"/>
              <a:ext cx="43078" cy="36661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 rot="5400000">
              <a:off x="8212525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 rot="5400000">
              <a:off x="8212525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 rot="5400000">
              <a:off x="8212537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 rot="5400000">
              <a:off x="8212525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 rot="5400000">
              <a:off x="8212525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1" name="Google Shape;1071;p18"/>
          <p:cNvCxnSpPr/>
          <p:nvPr/>
        </p:nvCxnSpPr>
        <p:spPr>
          <a:xfrm flipH="1" rot="10800000">
            <a:off x="8477325" y="-317350"/>
            <a:ext cx="276000" cy="56139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8"/>
          <p:cNvCxnSpPr/>
          <p:nvPr/>
        </p:nvCxnSpPr>
        <p:spPr>
          <a:xfrm rot="10800000">
            <a:off x="8039100" y="-328000"/>
            <a:ext cx="1609800" cy="38196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TITLE_AND_BODY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"/>
          <p:cNvSpPr txBox="1"/>
          <p:nvPr>
            <p:ph idx="1" type="body"/>
          </p:nvPr>
        </p:nvSpPr>
        <p:spPr>
          <a:xfrm>
            <a:off x="616500" y="1097550"/>
            <a:ext cx="38424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5" name="Google Shape;1075;p19"/>
          <p:cNvSpPr txBox="1"/>
          <p:nvPr>
            <p:ph idx="2" type="body"/>
          </p:nvPr>
        </p:nvSpPr>
        <p:spPr>
          <a:xfrm>
            <a:off x="4581600" y="1097550"/>
            <a:ext cx="38424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6" name="Google Shape;1076;p1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7" name="Google Shape;1077;p19"/>
          <p:cNvGrpSpPr/>
          <p:nvPr/>
        </p:nvGrpSpPr>
        <p:grpSpPr>
          <a:xfrm>
            <a:off x="5665926" y="109221"/>
            <a:ext cx="2758072" cy="430781"/>
            <a:chOff x="5665926" y="109221"/>
            <a:chExt cx="2758072" cy="430781"/>
          </a:xfrm>
        </p:grpSpPr>
        <p:sp>
          <p:nvSpPr>
            <p:cNvPr id="1078" name="Google Shape;1078;p19"/>
            <p:cNvSpPr/>
            <p:nvPr/>
          </p:nvSpPr>
          <p:spPr>
            <a:xfrm rot="5400000">
              <a:off x="8384234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 rot="5400000">
              <a:off x="8384083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 rot="5400000">
              <a:off x="8384234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 rot="5400000">
              <a:off x="8189882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 rot="5400000">
              <a:off x="8189766" y="306374"/>
              <a:ext cx="43031" cy="36568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 rot="5400000">
              <a:off x="8189824" y="500261"/>
              <a:ext cx="42799" cy="36685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 rot="5400000">
              <a:off x="7995438" y="112325"/>
              <a:ext cx="42799" cy="36592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 rot="5400000">
              <a:off x="7995275" y="306339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 rot="5400000">
              <a:off x="7995484" y="500354"/>
              <a:ext cx="42706" cy="36592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 rot="5400000">
              <a:off x="7801202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 rot="5400000">
              <a:off x="7800981" y="306177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 rot="5400000">
              <a:off x="7801133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 rot="5400000">
              <a:off x="7606758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 rot="5400000">
              <a:off x="7606607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 rot="5400000">
              <a:off x="7606688" y="500168"/>
              <a:ext cx="42799" cy="36871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 rot="5400000">
              <a:off x="7412383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 rot="5400000">
              <a:off x="7412150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 rot="5400000">
              <a:off x="7412301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 rot="5400000">
              <a:off x="7217950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 rot="5400000">
              <a:off x="7217799" y="306339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 rot="5400000">
              <a:off x="7217996" y="500365"/>
              <a:ext cx="42706" cy="36568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 rot="5400000">
              <a:off x="7023494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 rot="5400000">
              <a:off x="7023389" y="306386"/>
              <a:ext cx="43008" cy="36568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 rot="5400000">
              <a:off x="7023540" y="500365"/>
              <a:ext cx="42706" cy="36568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 rot="5400000">
              <a:off x="6829270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 rot="5400000">
              <a:off x="6829049" y="306177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 rot="5400000">
              <a:off x="6829200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 rot="5400000">
              <a:off x="6634825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 rot="5400000">
              <a:off x="6634674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 rot="5400000">
              <a:off x="6634825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 rot="5400000">
              <a:off x="6440450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 rot="5400000">
              <a:off x="6440253" y="306293"/>
              <a:ext cx="43101" cy="36661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 rot="5400000">
              <a:off x="6440404" y="500272"/>
              <a:ext cx="42799" cy="36661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 rot="5400000">
              <a:off x="6246017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 rot="5400000">
              <a:off x="6245808" y="306281"/>
              <a:ext cx="43101" cy="36685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 rot="5400000">
              <a:off x="6245959" y="500261"/>
              <a:ext cx="42799" cy="36685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 rot="5400000">
              <a:off x="6051782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 rot="5400000">
              <a:off x="6051561" y="306188"/>
              <a:ext cx="43101" cy="36871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 rot="5400000">
              <a:off x="6051712" y="500168"/>
              <a:ext cx="42799" cy="36871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 rot="5400000">
              <a:off x="5857337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 rot="5400000">
              <a:off x="5857186" y="306246"/>
              <a:ext cx="43101" cy="36754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 rot="5400000">
              <a:off x="5857268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 rot="5400000">
              <a:off x="5662974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 rot="5400000">
              <a:off x="5662742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 rot="5400000">
              <a:off x="5662893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5" name="Google Shape;1125;p20"/>
          <p:cNvGrpSpPr/>
          <p:nvPr/>
        </p:nvGrpSpPr>
        <p:grpSpPr>
          <a:xfrm>
            <a:off x="123516" y="116345"/>
            <a:ext cx="205952" cy="1938979"/>
            <a:chOff x="75891" y="21095"/>
            <a:chExt cx="205952" cy="1938979"/>
          </a:xfrm>
        </p:grpSpPr>
        <p:sp>
          <p:nvSpPr>
            <p:cNvPr id="1126" name="Google Shape;1126;p20"/>
            <p:cNvSpPr/>
            <p:nvPr/>
          </p:nvSpPr>
          <p:spPr>
            <a:xfrm rot="5400000">
              <a:off x="246420" y="23788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5400000">
              <a:off x="246410" y="19652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5400000">
              <a:off x="246275" y="369382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5400000">
              <a:off x="246420" y="54225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5400000">
              <a:off x="246410" y="714987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5400000">
              <a:off x="246410" y="88771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 rot="5400000">
              <a:off x="246420" y="1060716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 rot="5400000">
              <a:off x="246410" y="123345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5400000">
              <a:off x="246410" y="1406176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 rot="5400000">
              <a:off x="246410" y="157890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 rot="5400000">
              <a:off x="246275" y="1751781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 rot="5400000">
              <a:off x="246410" y="192464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 rot="5400000">
              <a:off x="73230" y="23860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 rot="5400000">
              <a:off x="73219" y="196595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 rot="5400000">
              <a:off x="73033" y="369403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 rot="5400000">
              <a:off x="73178" y="5422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 rot="5400000">
              <a:off x="73219" y="7150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 rot="5400000">
              <a:off x="73219" y="8877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 rot="5400000">
              <a:off x="73230" y="10607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 rot="5400000">
              <a:off x="73219" y="12335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 rot="5400000">
              <a:off x="73219" y="14062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 rot="5400000">
              <a:off x="73219" y="15789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 rot="5400000">
              <a:off x="73116" y="1751884"/>
              <a:ext cx="38343" cy="32585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 rot="5400000">
              <a:off x="73167" y="1924661"/>
              <a:ext cx="38136" cy="3268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0"/>
          <p:cNvGrpSpPr/>
          <p:nvPr/>
        </p:nvGrpSpPr>
        <p:grpSpPr>
          <a:xfrm>
            <a:off x="7787364" y="4821695"/>
            <a:ext cx="1244972" cy="211047"/>
            <a:chOff x="7787364" y="4774070"/>
            <a:chExt cx="1244972" cy="211047"/>
          </a:xfrm>
        </p:grpSpPr>
        <p:sp>
          <p:nvSpPr>
            <p:cNvPr id="1151" name="Google Shape;1151;p20"/>
            <p:cNvSpPr/>
            <p:nvPr/>
          </p:nvSpPr>
          <p:spPr>
            <a:xfrm rot="5400000">
              <a:off x="8996986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 rot="5400000">
              <a:off x="8996976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 rot="5400000">
              <a:off x="8823909" y="4776752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 rot="5400000">
              <a:off x="8823899" y="494948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 rot="5400000">
              <a:off x="8650635" y="4776763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 rot="5400000">
              <a:off x="8650625" y="494949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 rot="5400000">
              <a:off x="8477424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 rot="5400000">
              <a:off x="8477413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 rot="5400000">
              <a:off x="8304109" y="477678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 rot="5400000">
              <a:off x="8304005" y="4949612"/>
              <a:ext cx="38323" cy="3268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 rot="5400000">
              <a:off x="8131073" y="4776763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 rot="5400000">
              <a:off x="8131063" y="494949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 rot="5400000">
              <a:off x="7957800" y="4776752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 rot="5400000">
              <a:off x="7957789" y="494948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 rot="5400000">
              <a:off x="7784598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 rot="5400000">
              <a:off x="7784588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74675" y="822670"/>
            <a:ext cx="34644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903300" y="1558513"/>
            <a:ext cx="303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491625" y="371519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0"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950433" y="114255"/>
            <a:ext cx="2098665" cy="2660186"/>
            <a:chOff x="304776" y="1055181"/>
            <a:chExt cx="1378977" cy="1747937"/>
          </a:xfrm>
        </p:grpSpPr>
        <p:sp>
          <p:nvSpPr>
            <p:cNvPr id="16" name="Google Shape;16;p3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"/>
          <p:cNvSpPr txBox="1"/>
          <p:nvPr>
            <p:ph type="ctrTitle"/>
          </p:nvPr>
        </p:nvSpPr>
        <p:spPr>
          <a:xfrm flipH="1">
            <a:off x="4625100" y="536150"/>
            <a:ext cx="3798900" cy="12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69" name="Google Shape;1169;p21"/>
          <p:cNvSpPr txBox="1"/>
          <p:nvPr>
            <p:ph idx="1" type="subTitle"/>
          </p:nvPr>
        </p:nvSpPr>
        <p:spPr>
          <a:xfrm flipH="1">
            <a:off x="4421926" y="2374275"/>
            <a:ext cx="42054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0" name="Google Shape;1170;p21"/>
          <p:cNvSpPr txBox="1"/>
          <p:nvPr/>
        </p:nvSpPr>
        <p:spPr>
          <a:xfrm>
            <a:off x="4862825" y="3787200"/>
            <a:ext cx="332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 </a:t>
            </a:r>
            <a:endParaRPr sz="11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8" name="Google Shape;198;p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9" name="Google Shape;199;p4"/>
          <p:cNvGrpSpPr/>
          <p:nvPr/>
        </p:nvGrpSpPr>
        <p:grpSpPr>
          <a:xfrm>
            <a:off x="51241" y="106707"/>
            <a:ext cx="205952" cy="1766254"/>
            <a:chOff x="51241" y="106707"/>
            <a:chExt cx="205952" cy="1766254"/>
          </a:xfrm>
        </p:grpSpPr>
        <p:sp>
          <p:nvSpPr>
            <p:cNvPr id="200" name="Google Shape;200;p4"/>
            <p:cNvSpPr/>
            <p:nvPr/>
          </p:nvSpPr>
          <p:spPr>
            <a:xfrm rot="5400000">
              <a:off x="221760" y="10941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5400000">
              <a:off x="221625" y="282270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5400000">
              <a:off x="221770" y="455139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5400000">
              <a:off x="221760" y="627874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5400000">
              <a:off x="221760" y="80059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5400000">
              <a:off x="221770" y="973604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5400000">
              <a:off x="221760" y="114633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5400000">
              <a:off x="221760" y="131906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5400000">
              <a:off x="221760" y="149178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5400000">
              <a:off x="221625" y="1664668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221760" y="183752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48569" y="10948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48383" y="282290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48528" y="455160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48569" y="627947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48569" y="800672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48580" y="973676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48569" y="114641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48569" y="1319136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48569" y="149186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48466" y="1664772"/>
              <a:ext cx="38343" cy="32585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48517" y="1837548"/>
              <a:ext cx="38136" cy="3268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>
            <p:ph type="ctrTitle"/>
          </p:nvPr>
        </p:nvSpPr>
        <p:spPr>
          <a:xfrm flipH="1">
            <a:off x="720004" y="24845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5"/>
          <p:cNvSpPr txBox="1"/>
          <p:nvPr>
            <p:ph idx="1" type="subTitle"/>
          </p:nvPr>
        </p:nvSpPr>
        <p:spPr>
          <a:xfrm flipH="1">
            <a:off x="720004" y="3388650"/>
            <a:ext cx="32991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"/>
          <p:cNvSpPr txBox="1"/>
          <p:nvPr>
            <p:ph idx="2" type="ctrTitle"/>
          </p:nvPr>
        </p:nvSpPr>
        <p:spPr>
          <a:xfrm flipH="1">
            <a:off x="6322207" y="1206750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6" name="Google Shape;226;p5"/>
          <p:cNvSpPr txBox="1"/>
          <p:nvPr>
            <p:ph idx="3" type="subTitle"/>
          </p:nvPr>
        </p:nvSpPr>
        <p:spPr>
          <a:xfrm flipH="1">
            <a:off x="5124907" y="2120400"/>
            <a:ext cx="32991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0" name="Google Shape;230;p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7" name="Google Shape;237;p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idx="1" type="body"/>
          </p:nvPr>
        </p:nvSpPr>
        <p:spPr>
          <a:xfrm flipH="1">
            <a:off x="621700" y="1200000"/>
            <a:ext cx="4051800" cy="3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"/>
              <a:buChar char="○"/>
              <a:defRPr sz="1200"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"/>
              <a:buChar char="■"/>
              <a:defRPr sz="1200"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2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Char char="●"/>
              <a:defRPr sz="12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"/>
              <a:buChar char="■"/>
              <a:defRPr sz="1200"/>
            </a:lvl9pPr>
          </a:lstStyle>
          <a:p/>
        </p:txBody>
      </p:sp>
      <p:sp>
        <p:nvSpPr>
          <p:cNvPr id="245" name="Google Shape;245;p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1366798" y="4236345"/>
            <a:ext cx="2528425" cy="803094"/>
            <a:chOff x="1380351" y="4236345"/>
            <a:chExt cx="2528425" cy="803094"/>
          </a:xfrm>
        </p:grpSpPr>
        <p:sp>
          <p:nvSpPr>
            <p:cNvPr id="247" name="Google Shape;247;p7"/>
            <p:cNvSpPr/>
            <p:nvPr/>
          </p:nvSpPr>
          <p:spPr>
            <a:xfrm>
              <a:off x="1380351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57150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762653" y="4236345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954124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2145275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336426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2527897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719048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2910199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3101349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92523" y="4236345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348397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380351" y="4428092"/>
              <a:ext cx="42182" cy="3606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571502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762653" y="4428092"/>
              <a:ext cx="42503" cy="36176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54124" y="4428092"/>
              <a:ext cx="42182" cy="36176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145275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336426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527897" y="4428092"/>
              <a:ext cx="42182" cy="36061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719048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10199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101349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3292592" y="4428092"/>
              <a:ext cx="42434" cy="36061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483972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380351" y="4619838"/>
              <a:ext cx="42182" cy="36084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571502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762653" y="4619838"/>
              <a:ext cx="42503" cy="36084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95419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145275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336426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527897" y="4619838"/>
              <a:ext cx="42182" cy="36084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2719048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2910199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101349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3292523" y="4619861"/>
              <a:ext cx="42503" cy="36061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48406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380351" y="4811310"/>
              <a:ext cx="42182" cy="36244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571502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762653" y="4811310"/>
              <a:ext cx="42503" cy="36382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953826" y="4811310"/>
              <a:ext cx="42480" cy="36382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145275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336426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2527897" y="4811310"/>
              <a:ext cx="42182" cy="36244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19048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910199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101349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292523" y="4811310"/>
              <a:ext cx="42503" cy="36382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483972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380351" y="5003080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571502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762653" y="5003080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953826" y="5003080"/>
              <a:ext cx="42480" cy="36359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145275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336426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527897" y="5003080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719048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910199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101349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292523" y="5003080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3483972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675097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675097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675188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675097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675097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86657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3866572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386666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3866572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866572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"/>
          <p:cNvSpPr txBox="1"/>
          <p:nvPr>
            <p:ph type="title"/>
          </p:nvPr>
        </p:nvSpPr>
        <p:spPr>
          <a:xfrm>
            <a:off x="2280075" y="1265550"/>
            <a:ext cx="5524800" cy="25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9" name="Google Shape;319;p8"/>
          <p:cNvCxnSpPr/>
          <p:nvPr/>
        </p:nvCxnSpPr>
        <p:spPr>
          <a:xfrm>
            <a:off x="99700" y="-419025"/>
            <a:ext cx="5034600" cy="60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8"/>
          <p:cNvCxnSpPr/>
          <p:nvPr/>
        </p:nvCxnSpPr>
        <p:spPr>
          <a:xfrm flipH="1" rot="10800000">
            <a:off x="-1104700" y="-542175"/>
            <a:ext cx="3920700" cy="41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8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322" name="Google Shape;322;p8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>
            <a:off x="3117875" y="114301"/>
            <a:ext cx="3714890" cy="580222"/>
            <a:chOff x="3117875" y="114301"/>
            <a:chExt cx="3714890" cy="580222"/>
          </a:xfrm>
        </p:grpSpPr>
        <p:sp>
          <p:nvSpPr>
            <p:cNvPr id="363" name="Google Shape;363;p8"/>
            <p:cNvSpPr/>
            <p:nvPr/>
          </p:nvSpPr>
          <p:spPr>
            <a:xfrm rot="5400000">
              <a:off x="6779209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5400000">
              <a:off x="6779005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5400000">
              <a:off x="6779209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5400000">
              <a:off x="6517433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5400000">
              <a:off x="6517277" y="379849"/>
              <a:ext cx="57955" cy="49251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5400000">
              <a:off x="6517355" y="640998"/>
              <a:ext cx="57642" cy="49407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5400000">
              <a:off x="6255533" y="118481"/>
              <a:ext cx="57642" cy="49282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5400000">
              <a:off x="6255314" y="379802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6255595" y="641124"/>
              <a:ext cx="57516" cy="49282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rot="5400000">
              <a:off x="5993914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rot="5400000">
              <a:off x="5993616" y="379583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5400000">
              <a:off x="5993820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rot="5400000">
              <a:off x="5732013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rot="5400000">
              <a:off x="5731810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5400000">
              <a:off x="5731919" y="640873"/>
              <a:ext cx="57642" cy="49658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5400000">
              <a:off x="5470206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5400000">
              <a:off x="5469893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5400000">
              <a:off x="5470097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rot="5400000">
              <a:off x="5208321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rot="5400000">
              <a:off x="5208118" y="379802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5400000">
              <a:off x="5208384" y="641139"/>
              <a:ext cx="57516" cy="49251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5400000">
              <a:off x="4946405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5400000">
              <a:off x="4946264" y="379865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5400000">
              <a:off x="4946468" y="641139"/>
              <a:ext cx="57516" cy="49251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5400000">
              <a:off x="4684802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5400000">
              <a:off x="4684504" y="379583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5400000">
              <a:off x="4684708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5400000">
              <a:off x="4422901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5400000">
              <a:off x="4422697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5400000">
              <a:off x="4422901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4161094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4160828" y="379740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4161032" y="641014"/>
              <a:ext cx="57642" cy="49376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3899209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3898927" y="379724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3899131" y="640998"/>
              <a:ext cx="57642" cy="49407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3637590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3637293" y="379599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3637496" y="640873"/>
              <a:ext cx="57642" cy="49658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3375689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3375486" y="379677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3375596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3113898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3113585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5400000">
              <a:off x="3113789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 txBox="1"/>
          <p:nvPr>
            <p:ph type="title"/>
          </p:nvPr>
        </p:nvSpPr>
        <p:spPr>
          <a:xfrm>
            <a:off x="624100" y="3304072"/>
            <a:ext cx="479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10"/>
          <p:cNvSpPr/>
          <p:nvPr/>
        </p:nvSpPr>
        <p:spPr>
          <a:xfrm>
            <a:off x="8832141" y="1498034"/>
            <a:ext cx="38116" cy="32730"/>
          </a:xfrm>
          <a:custGeom>
            <a:rect b="b" l="l" r="r" t="t"/>
            <a:pathLst>
              <a:path extrusionOk="0" h="1580" w="1840">
                <a:moveTo>
                  <a:pt x="1059" y="0"/>
                </a:moveTo>
                <a:cubicBezTo>
                  <a:pt x="344" y="0"/>
                  <a:pt x="0" y="847"/>
                  <a:pt x="490" y="1350"/>
                </a:cubicBezTo>
                <a:cubicBezTo>
                  <a:pt x="653" y="1508"/>
                  <a:pt x="851" y="1580"/>
                  <a:pt x="1046" y="1580"/>
                </a:cubicBezTo>
                <a:cubicBezTo>
                  <a:pt x="1452" y="1580"/>
                  <a:pt x="1840" y="1269"/>
                  <a:pt x="1840" y="794"/>
                </a:cubicBezTo>
                <a:cubicBezTo>
                  <a:pt x="1840" y="357"/>
                  <a:pt x="1483" y="0"/>
                  <a:pt x="1059" y="0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>
            <a:off x="9004866" y="1498034"/>
            <a:ext cx="38136" cy="32730"/>
          </a:xfrm>
          <a:custGeom>
            <a:rect b="b" l="l" r="r" t="t"/>
            <a:pathLst>
              <a:path extrusionOk="0" h="1580" w="1841">
                <a:moveTo>
                  <a:pt x="1059" y="0"/>
                </a:moveTo>
                <a:cubicBezTo>
                  <a:pt x="358" y="0"/>
                  <a:pt x="1" y="847"/>
                  <a:pt x="503" y="1350"/>
                </a:cubicBezTo>
                <a:cubicBezTo>
                  <a:pt x="662" y="1508"/>
                  <a:pt x="858" y="1580"/>
                  <a:pt x="1050" y="1580"/>
                </a:cubicBezTo>
                <a:cubicBezTo>
                  <a:pt x="1453" y="1580"/>
                  <a:pt x="1840" y="1269"/>
                  <a:pt x="1840" y="794"/>
                </a:cubicBezTo>
                <a:cubicBezTo>
                  <a:pt x="1840" y="357"/>
                  <a:pt x="1496" y="0"/>
                  <a:pt x="1059" y="0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10"/>
          <p:cNvGrpSpPr/>
          <p:nvPr/>
        </p:nvGrpSpPr>
        <p:grpSpPr>
          <a:xfrm>
            <a:off x="8832141" y="1671298"/>
            <a:ext cx="211047" cy="2284366"/>
            <a:chOff x="8889291" y="1671298"/>
            <a:chExt cx="211047" cy="2284366"/>
          </a:xfrm>
        </p:grpSpPr>
        <p:sp>
          <p:nvSpPr>
            <p:cNvPr id="417" name="Google Shape;417;p10"/>
            <p:cNvSpPr/>
            <p:nvPr/>
          </p:nvSpPr>
          <p:spPr>
            <a:xfrm>
              <a:off x="8889291" y="1671298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9062016" y="167129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889291" y="1844561"/>
              <a:ext cx="38116" cy="32605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9062016" y="1844561"/>
              <a:ext cx="38136" cy="32605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89291" y="2017576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9062016" y="2017576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8889291" y="2190860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9062016" y="219086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8889291" y="2364144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9062016" y="236414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889291" y="2537407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9062016" y="2537407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889291" y="2710691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9062016" y="271069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889291" y="2883685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9062016" y="2883685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8889291" y="3056969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9062016" y="305696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889291" y="3230253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9062016" y="323025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8889291" y="3403517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9062016" y="3403517"/>
              <a:ext cx="38323" cy="3268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8889291" y="357653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9062016" y="357653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8889291" y="3749795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9062016" y="3749795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8889291" y="392307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9062016" y="392307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7.gif"/><Relationship Id="rId4" Type="http://schemas.openxmlformats.org/officeDocument/2006/relationships/image" Target="../media/image63.gif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4"/>
          <p:cNvSpPr txBox="1"/>
          <p:nvPr>
            <p:ph type="ctrTitle"/>
          </p:nvPr>
        </p:nvSpPr>
        <p:spPr>
          <a:xfrm>
            <a:off x="1380375" y="927238"/>
            <a:ext cx="5960100" cy="28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2.1 -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Fundamentals </a:t>
            </a:r>
            <a:endParaRPr/>
          </a:p>
        </p:txBody>
      </p:sp>
      <p:sp>
        <p:nvSpPr>
          <p:cNvPr id="1178" name="Google Shape;1178;p24"/>
          <p:cNvSpPr txBox="1"/>
          <p:nvPr>
            <p:ph idx="1" type="subTitle"/>
          </p:nvPr>
        </p:nvSpPr>
        <p:spPr>
          <a:xfrm>
            <a:off x="1424975" y="3797450"/>
            <a:ext cx="24888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3"/>
          <p:cNvSpPr txBox="1"/>
          <p:nvPr>
            <p:ph idx="1" type="body"/>
          </p:nvPr>
        </p:nvSpPr>
        <p:spPr>
          <a:xfrm>
            <a:off x="1021425" y="1033225"/>
            <a:ext cx="7399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is not an equal sign, it is an assignment operator.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50" name="Google Shape;1250;p33"/>
          <p:cNvSpPr txBox="1"/>
          <p:nvPr>
            <p:ph type="title"/>
          </p:nvPr>
        </p:nvSpPr>
        <p:spPr>
          <a:xfrm>
            <a:off x="594225" y="376875"/>
            <a:ext cx="773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ASSIGNMENT Operator = </a:t>
            </a:r>
            <a:endParaRPr/>
          </a:p>
        </p:txBody>
      </p:sp>
      <p:sp>
        <p:nvSpPr>
          <p:cNvPr id="1251" name="Google Shape;1251;p33"/>
          <p:cNvSpPr txBox="1"/>
          <p:nvPr/>
        </p:nvSpPr>
        <p:spPr>
          <a:xfrm>
            <a:off x="8008675" y="-18491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52" name="Google Shape;1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3" y="11225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11" y="177889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11" y="24352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3" y="309159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11" y="37479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3" y="440429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23" y="11225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11" y="177889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11" y="24352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23" y="309159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11" y="3747949"/>
            <a:ext cx="572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23" y="4404299"/>
            <a:ext cx="5727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3"/>
          <p:cNvSpPr txBox="1"/>
          <p:nvPr>
            <p:ph type="title"/>
          </p:nvPr>
        </p:nvSpPr>
        <p:spPr>
          <a:xfrm>
            <a:off x="594225" y="386125"/>
            <a:ext cx="24063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Merge</a:t>
            </a:r>
            <a:endParaRPr/>
          </a:p>
        </p:txBody>
      </p:sp>
      <p:pic>
        <p:nvPicPr>
          <p:cNvPr id="1880" name="Google Shape;18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723" y="136875"/>
            <a:ext cx="3051750" cy="1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23"/>
          <p:cNvSpPr txBox="1"/>
          <p:nvPr/>
        </p:nvSpPr>
        <p:spPr>
          <a:xfrm>
            <a:off x="283000" y="1972050"/>
            <a:ext cx="77754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882" name="Google Shape;188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21" y="0"/>
            <a:ext cx="88585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24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</a:t>
            </a:r>
            <a:endParaRPr/>
          </a:p>
        </p:txBody>
      </p:sp>
      <p:sp>
        <p:nvSpPr>
          <p:cNvPr id="1888" name="Google Shape;1888;p124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code in your IDE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25"/>
          <p:cNvSpPr txBox="1"/>
          <p:nvPr>
            <p:ph idx="13" type="subTitle"/>
          </p:nvPr>
        </p:nvSpPr>
        <p:spPr>
          <a:xfrm>
            <a:off x="735000" y="1108850"/>
            <a:ext cx="76740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Node is how we run, or compile, our code without using a browser.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This tool is used to test code, run programs, and debug in the industry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If you want to program in js you will NEED to learn Node.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And we will in a later unit together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894" name="Google Shape;1894;p125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Introductions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26"/>
          <p:cNvSpPr txBox="1"/>
          <p:nvPr>
            <p:ph idx="1" type="body"/>
          </p:nvPr>
        </p:nvSpPr>
        <p:spPr>
          <a:xfrm>
            <a:off x="724775" y="1119388"/>
            <a:ext cx="71244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In order to run your code in your IDE you just need to type </a:t>
            </a:r>
            <a:r>
              <a:rPr lang="en" sz="20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node [JS FILE]</a:t>
            </a:r>
            <a:r>
              <a:rPr lang="en" sz="2000"/>
              <a:t> and the terminal will act as a console like the one in the browser</a:t>
            </a:r>
            <a:endParaRPr sz="2000"/>
          </a:p>
        </p:txBody>
      </p:sp>
      <p:sp>
        <p:nvSpPr>
          <p:cNvPr id="1900" name="Google Shape;1900;p126"/>
          <p:cNvSpPr txBox="1"/>
          <p:nvPr>
            <p:ph type="title"/>
          </p:nvPr>
        </p:nvSpPr>
        <p:spPr>
          <a:xfrm>
            <a:off x="594225" y="376875"/>
            <a:ext cx="703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know for now</a:t>
            </a:r>
            <a:endParaRPr/>
          </a:p>
        </p:txBody>
      </p:sp>
      <p:pic>
        <p:nvPicPr>
          <p:cNvPr id="1901" name="Google Shape;190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0" y="2437929"/>
            <a:ext cx="7039201" cy="247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27"/>
          <p:cNvSpPr txBox="1"/>
          <p:nvPr>
            <p:ph type="title"/>
          </p:nvPr>
        </p:nvSpPr>
        <p:spPr>
          <a:xfrm>
            <a:off x="1852350" y="2149850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Binary, bytes, and hexadecimals</a:t>
            </a:r>
            <a:endParaRPr/>
          </a:p>
        </p:txBody>
      </p:sp>
      <p:sp>
        <p:nvSpPr>
          <p:cNvPr id="1907" name="Google Shape;1907;p127"/>
          <p:cNvSpPr txBox="1"/>
          <p:nvPr>
            <p:ph idx="1" type="subTitle"/>
          </p:nvPr>
        </p:nvSpPr>
        <p:spPr>
          <a:xfrm>
            <a:off x="2897250" y="3233188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language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28"/>
          <p:cNvSpPr txBox="1"/>
          <p:nvPr>
            <p:ph idx="1" type="body"/>
          </p:nvPr>
        </p:nvSpPr>
        <p:spPr>
          <a:xfrm flipH="1">
            <a:off x="594225" y="908100"/>
            <a:ext cx="5865300" cy="3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 A bit is a single </a:t>
            </a:r>
            <a:r>
              <a:rPr lang="en" sz="2000"/>
              <a:t>entry</a:t>
            </a:r>
            <a:r>
              <a:rPr lang="en" sz="2000"/>
              <a:t> of data, a 1 or a 0 that the computer can read and understand as on or off. 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These bits are combined together to tell the computer everything it needs to know.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For example 0100 0001 is the letter A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2000"/>
              <a:t>These conversions are stored in a format called ASCII </a:t>
            </a:r>
            <a:endParaRPr sz="2000"/>
          </a:p>
        </p:txBody>
      </p:sp>
      <p:sp>
        <p:nvSpPr>
          <p:cNvPr id="1913" name="Google Shape;1913;p128"/>
          <p:cNvSpPr txBox="1"/>
          <p:nvPr>
            <p:ph type="title"/>
          </p:nvPr>
        </p:nvSpPr>
        <p:spPr>
          <a:xfrm>
            <a:off x="594225" y="3229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</a:t>
            </a:r>
            <a:endParaRPr/>
          </a:p>
        </p:txBody>
      </p:sp>
      <p:pic>
        <p:nvPicPr>
          <p:cNvPr id="1914" name="Google Shape;191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50" y="152400"/>
            <a:ext cx="17347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9"/>
          <p:cNvSpPr txBox="1"/>
          <p:nvPr>
            <p:ph type="ctrTitle"/>
          </p:nvPr>
        </p:nvSpPr>
        <p:spPr>
          <a:xfrm>
            <a:off x="4299725" y="243099"/>
            <a:ext cx="34644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</a:t>
            </a:r>
            <a:endParaRPr/>
          </a:p>
        </p:txBody>
      </p:sp>
      <p:sp>
        <p:nvSpPr>
          <p:cNvPr id="1920" name="Google Shape;1920;p129"/>
          <p:cNvSpPr txBox="1"/>
          <p:nvPr>
            <p:ph idx="1" type="subTitle"/>
          </p:nvPr>
        </p:nvSpPr>
        <p:spPr>
          <a:xfrm>
            <a:off x="3404325" y="1272925"/>
            <a:ext cx="53367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Computer storage works 8 bits at a time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With that many bits in a row we can create 256 unique combinations 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To make it easier for people using computers we call these sections bytes 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8 bits are 1 byte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Bits are read left to right and have a </a:t>
            </a:r>
            <a:r>
              <a:rPr lang="en" sz="2000"/>
              <a:t>space</a:t>
            </a:r>
            <a:r>
              <a:rPr lang="en" sz="2000"/>
              <a:t> in the middle (i.e. 0100 0001)</a:t>
            </a:r>
            <a:endParaRPr sz="2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30"/>
          <p:cNvSpPr txBox="1"/>
          <p:nvPr/>
        </p:nvSpPr>
        <p:spPr>
          <a:xfrm>
            <a:off x="3167500" y="155425"/>
            <a:ext cx="5617200" cy="71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26" name="Google Shape;1926;p130"/>
          <p:cNvSpPr txBox="1"/>
          <p:nvPr>
            <p:ph idx="1" type="body"/>
          </p:nvPr>
        </p:nvSpPr>
        <p:spPr>
          <a:xfrm flipH="1">
            <a:off x="621750" y="1139700"/>
            <a:ext cx="80889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Usually the operating system tells your computer how to break up your bytes, you most likely have a x64 bit OS (if you are downloading files you have seen this before)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64 bit means that data is usually stored in a 8 byte format for instance :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C9C6"/>
                </a:solidFill>
                <a:latin typeface="Roboto Mono"/>
                <a:ea typeface="Roboto Mono"/>
                <a:cs typeface="Roboto Mono"/>
                <a:sym typeface="Roboto Mono"/>
              </a:rPr>
              <a:t>a = 00000000 00000000 00000000 00000010</a:t>
            </a:r>
            <a:endParaRPr sz="2000">
              <a:solidFill>
                <a:srgbClr val="FFC9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3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</a:t>
            </a:r>
            <a:endParaRPr/>
          </a:p>
        </p:txBody>
      </p:sp>
      <p:pic>
        <p:nvPicPr>
          <p:cNvPr id="1928" name="Google Shape;19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650" y="155425"/>
            <a:ext cx="5588476" cy="7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31"/>
          <p:cNvSpPr txBox="1"/>
          <p:nvPr>
            <p:ph idx="6" type="subTitle"/>
          </p:nvPr>
        </p:nvSpPr>
        <p:spPr>
          <a:xfrm>
            <a:off x="838650" y="1285025"/>
            <a:ext cx="42879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Saying we have 1,000,000 bytes of storage is cumbersome , so we convert every 1000 into a shorter way of saying it.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example 1,024 bytes is a kilobyte and 1,048,576 bytes is a megabyte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And now we can use code to help us with conversions</a:t>
            </a:r>
            <a:endParaRPr sz="2000"/>
          </a:p>
        </p:txBody>
      </p:sp>
      <p:sp>
        <p:nvSpPr>
          <p:cNvPr id="1934" name="Google Shape;1934;p131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 Conversions</a:t>
            </a:r>
            <a:endParaRPr/>
          </a:p>
        </p:txBody>
      </p:sp>
      <p:pic>
        <p:nvPicPr>
          <p:cNvPr id="1935" name="Google Shape;1935;p131"/>
          <p:cNvPicPr preferRelativeResize="0"/>
          <p:nvPr/>
        </p:nvPicPr>
        <p:blipFill rotWithShape="1">
          <a:blip r:embed="rId3">
            <a:alphaModFix/>
          </a:blip>
          <a:srcRect b="19002" l="0" r="0" t="0"/>
          <a:stretch/>
        </p:blipFill>
        <p:spPr>
          <a:xfrm>
            <a:off x="5458850" y="354350"/>
            <a:ext cx="3404550" cy="443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32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</a:t>
            </a:r>
            <a:endParaRPr/>
          </a:p>
        </p:txBody>
      </p:sp>
      <p:sp>
        <p:nvSpPr>
          <p:cNvPr id="1941" name="Google Shape;1941;p132"/>
          <p:cNvSpPr txBox="1"/>
          <p:nvPr>
            <p:ph idx="1" type="subTitle"/>
          </p:nvPr>
        </p:nvSpPr>
        <p:spPr>
          <a:xfrm>
            <a:off x="547650" y="1080500"/>
            <a:ext cx="8163000" cy="3678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For developers we always deal in groups of 8 bits, or 1 byte, so we say: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 	1  		= 	0000 0001 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	1011		=	0000 1011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	10001	=	0001 0001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4"/>
          <p:cNvSpPr txBox="1"/>
          <p:nvPr>
            <p:ph type="ctrTitle"/>
          </p:nvPr>
        </p:nvSpPr>
        <p:spPr>
          <a:xfrm>
            <a:off x="3344600" y="322450"/>
            <a:ext cx="54069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 </a:t>
            </a:r>
            <a:endParaRPr/>
          </a:p>
        </p:txBody>
      </p:sp>
      <p:sp>
        <p:nvSpPr>
          <p:cNvPr id="1269" name="Google Shape;1269;p34"/>
          <p:cNvSpPr txBox="1"/>
          <p:nvPr>
            <p:ph idx="1" type="subTitle"/>
          </p:nvPr>
        </p:nvSpPr>
        <p:spPr>
          <a:xfrm>
            <a:off x="3612050" y="1498975"/>
            <a:ext cx="48720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500"/>
              <a:t>The assignment operator is used to place values into variables</a:t>
            </a:r>
            <a:endParaRPr sz="25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500"/>
              <a:t>x</a:t>
            </a:r>
            <a:r>
              <a:rPr lang="en" sz="2500"/>
              <a:t> does not literally equal 65</a:t>
            </a:r>
            <a:endParaRPr sz="25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500"/>
              <a:t>x</a:t>
            </a:r>
            <a:r>
              <a:rPr lang="en" sz="2500"/>
              <a:t> is the name of a variable that points to the value 65</a:t>
            </a:r>
            <a:endParaRPr sz="2500"/>
          </a:p>
        </p:txBody>
      </p:sp>
      <p:pic>
        <p:nvPicPr>
          <p:cNvPr id="1270" name="Google Shape;1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75" y="3289750"/>
            <a:ext cx="2893425" cy="11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3"/>
          <p:cNvSpPr txBox="1"/>
          <p:nvPr>
            <p:ph idx="1" type="body"/>
          </p:nvPr>
        </p:nvSpPr>
        <p:spPr>
          <a:xfrm flipH="1">
            <a:off x="594225" y="1017225"/>
            <a:ext cx="79269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 </a:t>
            </a:r>
            <a:r>
              <a:rPr lang="en" sz="2000"/>
              <a:t>prompt</a:t>
            </a:r>
            <a:r>
              <a:rPr lang="en" sz="2000"/>
              <a:t> that will ask how many bytes.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will then print out every conversion up to a </a:t>
            </a:r>
            <a:r>
              <a:rPr lang="en" sz="2000"/>
              <a:t>terabyte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47" name="Google Shape;1947;p13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- Bit Conversions </a:t>
            </a:r>
            <a:endParaRPr/>
          </a:p>
        </p:txBody>
      </p:sp>
      <p:pic>
        <p:nvPicPr>
          <p:cNvPr id="1948" name="Google Shape;194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2342788"/>
            <a:ext cx="42005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33"/>
          <p:cNvPicPr preferRelativeResize="0"/>
          <p:nvPr/>
        </p:nvPicPr>
        <p:blipFill rotWithShape="1">
          <a:blip r:embed="rId4">
            <a:alphaModFix/>
          </a:blip>
          <a:srcRect b="4866" l="3013" r="2503" t="6173"/>
          <a:stretch/>
        </p:blipFill>
        <p:spPr>
          <a:xfrm>
            <a:off x="513050" y="2342800"/>
            <a:ext cx="3729600" cy="14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4"/>
          <p:cNvSpPr txBox="1"/>
          <p:nvPr>
            <p:ph idx="1" type="body"/>
          </p:nvPr>
        </p:nvSpPr>
        <p:spPr>
          <a:xfrm>
            <a:off x="616875" y="1478025"/>
            <a:ext cx="81078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Every counting system is done with a base in mind, how many times you </a:t>
            </a:r>
            <a:r>
              <a:rPr lang="en" sz="2000"/>
              <a:t>count</a:t>
            </a:r>
            <a:r>
              <a:rPr lang="en" sz="2000"/>
              <a:t> before moving to the next digit.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count in a base 10 system. 0-9 and then we move to the tens place  which has </a:t>
            </a:r>
            <a:r>
              <a:rPr lang="en" sz="2000"/>
              <a:t>its</a:t>
            </a:r>
            <a:r>
              <a:rPr lang="en" sz="2000"/>
              <a:t> own 0-9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Bytes are in binary which is a base 2 system. 0-1 and then it moves to the next digit.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Hexadecimal is in base 16. 0-9, A, B, C, D, E, F and then it changes to the next digit</a:t>
            </a:r>
            <a:endParaRPr sz="2000"/>
          </a:p>
        </p:txBody>
      </p:sp>
      <p:sp>
        <p:nvSpPr>
          <p:cNvPr id="1955" name="Google Shape;1955;p134"/>
          <p:cNvSpPr txBox="1"/>
          <p:nvPr>
            <p:ph type="title"/>
          </p:nvPr>
        </p:nvSpPr>
        <p:spPr>
          <a:xfrm>
            <a:off x="594225" y="376875"/>
            <a:ext cx="76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 to Decimal to Hexadecimal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35"/>
          <p:cNvSpPr txBox="1"/>
          <p:nvPr>
            <p:ph idx="1" type="body"/>
          </p:nvPr>
        </p:nvSpPr>
        <p:spPr>
          <a:xfrm>
            <a:off x="821100" y="1500850"/>
            <a:ext cx="13893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15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16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1" name="Google Shape;1961;p135"/>
          <p:cNvSpPr txBox="1"/>
          <p:nvPr>
            <p:ph type="title"/>
          </p:nvPr>
        </p:nvSpPr>
        <p:spPr>
          <a:xfrm>
            <a:off x="654000" y="136850"/>
            <a:ext cx="78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Conversions - the confusing part</a:t>
            </a:r>
            <a:endParaRPr/>
          </a:p>
        </p:txBody>
      </p:sp>
      <p:sp>
        <p:nvSpPr>
          <p:cNvPr id="1962" name="Google Shape;1962;p135"/>
          <p:cNvSpPr txBox="1"/>
          <p:nvPr>
            <p:ph idx="1" type="body"/>
          </p:nvPr>
        </p:nvSpPr>
        <p:spPr>
          <a:xfrm>
            <a:off x="3286550" y="1500850"/>
            <a:ext cx="17025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0000	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0001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0010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0011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0110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1111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0001 0000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3" name="Google Shape;1963;p135"/>
          <p:cNvSpPr txBox="1"/>
          <p:nvPr>
            <p:ph idx="1" type="body"/>
          </p:nvPr>
        </p:nvSpPr>
        <p:spPr>
          <a:xfrm>
            <a:off x="5752000" y="1500850"/>
            <a:ext cx="13893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A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F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10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4" name="Google Shape;1964;p135"/>
          <p:cNvSpPr txBox="1"/>
          <p:nvPr>
            <p:ph idx="1" type="body"/>
          </p:nvPr>
        </p:nvSpPr>
        <p:spPr>
          <a:xfrm>
            <a:off x="753475" y="928150"/>
            <a:ext cx="11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Decimal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5" name="Google Shape;1965;p135"/>
          <p:cNvSpPr txBox="1"/>
          <p:nvPr>
            <p:ph idx="1" type="body"/>
          </p:nvPr>
        </p:nvSpPr>
        <p:spPr>
          <a:xfrm>
            <a:off x="3253338" y="928150"/>
            <a:ext cx="9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Binary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6" name="Google Shape;1966;p135"/>
          <p:cNvSpPr txBox="1"/>
          <p:nvPr>
            <p:ph idx="1" type="body"/>
          </p:nvPr>
        </p:nvSpPr>
        <p:spPr>
          <a:xfrm>
            <a:off x="5752000" y="928150"/>
            <a:ext cx="162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Hexadecimal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36"/>
          <p:cNvSpPr txBox="1"/>
          <p:nvPr>
            <p:ph idx="1" type="body"/>
          </p:nvPr>
        </p:nvSpPr>
        <p:spPr>
          <a:xfrm flipH="1">
            <a:off x="621725" y="1422150"/>
            <a:ext cx="7652700" cy="31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Division.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will do this on the board. It’s easier and I’m Lazy</a:t>
            </a:r>
            <a:endParaRPr/>
          </a:p>
        </p:txBody>
      </p:sp>
      <p:sp>
        <p:nvSpPr>
          <p:cNvPr id="1972" name="Google Shape;1972;p136"/>
          <p:cNvSpPr txBox="1"/>
          <p:nvPr>
            <p:ph type="title"/>
          </p:nvPr>
        </p:nvSpPr>
        <p:spPr>
          <a:xfrm>
            <a:off x="594225" y="376875"/>
            <a:ext cx="76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Convert binary Decimal and </a:t>
            </a: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37"/>
          <p:cNvSpPr txBox="1"/>
          <p:nvPr>
            <p:ph idx="1" type="body"/>
          </p:nvPr>
        </p:nvSpPr>
        <p:spPr>
          <a:xfrm>
            <a:off x="594225" y="1152275"/>
            <a:ext cx="81357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Please create groups of 3-4 with the people in your row. These will be your groups for a while so please support each other and come to me with concerns. </a:t>
            </a:r>
            <a:endParaRPr sz="19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900"/>
              <a:t>Assign roles</a:t>
            </a:r>
            <a:endParaRPr sz="19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Team Manager - controls the repo and is incharge of merging. Assigns jobs and keep team on task. Needs to be strong in leadership and decent at everything else. 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Web Designer - designs the page and makes it look nice. Needs to be artistic and creative as well as strong in CSS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Content Designer - Will make sure there are no spelling errors and that </a:t>
            </a:r>
            <a:r>
              <a:rPr lang="en" sz="1500"/>
              <a:t>everything</a:t>
            </a:r>
            <a:r>
              <a:rPr lang="en" sz="1500"/>
              <a:t> is ready to be turned in. Needs to be strong in organization, reading, and writing.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Web  Developer - The go to with debugging any coding. Needs to be strong in JS.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978" name="Google Shape;1978;p13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5"/>
          <p:cNvSpPr txBox="1"/>
          <p:nvPr>
            <p:ph idx="1" type="body"/>
          </p:nvPr>
        </p:nvSpPr>
        <p:spPr>
          <a:xfrm>
            <a:off x="616500" y="1268900"/>
            <a:ext cx="3955500" cy="3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You are able to declare several variables at once and also able to assign several variables as well. 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They don’t need to be assigned together or have the same keyword declaration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276" name="Google Shape;1276;p3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Assignments </a:t>
            </a:r>
            <a:endParaRPr/>
          </a:p>
        </p:txBody>
      </p:sp>
      <p:pic>
        <p:nvPicPr>
          <p:cNvPr id="1277" name="Google Shape;1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225" y="1268900"/>
            <a:ext cx="2850962" cy="30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6"/>
          <p:cNvSpPr txBox="1"/>
          <p:nvPr>
            <p:ph type="title"/>
          </p:nvPr>
        </p:nvSpPr>
        <p:spPr>
          <a:xfrm>
            <a:off x="434150" y="30685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Reassignment </a:t>
            </a:r>
            <a:endParaRPr/>
          </a:p>
        </p:txBody>
      </p:sp>
      <p:sp>
        <p:nvSpPr>
          <p:cNvPr id="1283" name="Google Shape;1283;p36"/>
          <p:cNvSpPr txBox="1"/>
          <p:nvPr>
            <p:ph idx="1" type="subTitle"/>
          </p:nvPr>
        </p:nvSpPr>
        <p:spPr>
          <a:xfrm>
            <a:off x="125300" y="1178825"/>
            <a:ext cx="3674100" cy="24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You can reassign variables at any times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Give them completely new values or update the values they already have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84" name="Google Shape;1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8850"/>
            <a:ext cx="4082025" cy="30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7"/>
          <p:cNvSpPr txBox="1"/>
          <p:nvPr>
            <p:ph idx="1" type="body"/>
          </p:nvPr>
        </p:nvSpPr>
        <p:spPr>
          <a:xfrm>
            <a:off x="327800" y="759525"/>
            <a:ext cx="40017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There are a few shortcuts that you should know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Incremental operator 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Increases/decreases the value by 1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Modify and Assign shorthand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Does the operation before the assignment and then reassigns it back into the same variable</a:t>
            </a:r>
            <a:endParaRPr sz="2000"/>
          </a:p>
        </p:txBody>
      </p:sp>
      <p:sp>
        <p:nvSpPr>
          <p:cNvPr id="1290" name="Google Shape;1290;p37"/>
          <p:cNvSpPr txBox="1"/>
          <p:nvPr>
            <p:ph type="title"/>
          </p:nvPr>
        </p:nvSpPr>
        <p:spPr>
          <a:xfrm>
            <a:off x="124025" y="13680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Operators</a:t>
            </a:r>
            <a:endParaRPr/>
          </a:p>
        </p:txBody>
      </p:sp>
      <p:pic>
        <p:nvPicPr>
          <p:cNvPr id="1291" name="Google Shape;1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0" y="3495113"/>
            <a:ext cx="38195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00" y="1252100"/>
            <a:ext cx="44481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8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1298" name="Google Shape;1298;p38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computer defines your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9"/>
          <p:cNvSpPr txBox="1"/>
          <p:nvPr>
            <p:ph idx="1" type="body"/>
          </p:nvPr>
        </p:nvSpPr>
        <p:spPr>
          <a:xfrm>
            <a:off x="282925" y="812225"/>
            <a:ext cx="6141000" cy="3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100">
                <a:solidFill>
                  <a:srgbClr val="FFFFFF"/>
                </a:solidFill>
              </a:rPr>
              <a:t>Number(int) - includes any number less than 9007199254740991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BigInt - anything larger than that.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String - anything in quotes. Double (“), Single (‘), or Backtick (`)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Boolean - a check value of true or false. Different from “true”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Null - is A VALUE representing nothing or empty.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Undefined - the value is not yet assigned</a:t>
            </a:r>
            <a:endParaRPr sz="21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304" name="Google Shape;1304;p39"/>
          <p:cNvSpPr txBox="1"/>
          <p:nvPr>
            <p:ph type="title"/>
          </p:nvPr>
        </p:nvSpPr>
        <p:spPr>
          <a:xfrm>
            <a:off x="221400" y="1512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pic>
        <p:nvPicPr>
          <p:cNvPr id="1305" name="Google Shape;1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28962" y="1906988"/>
            <a:ext cx="6335601" cy="21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 txBox="1"/>
          <p:nvPr>
            <p:ph idx="1" type="body"/>
          </p:nvPr>
        </p:nvSpPr>
        <p:spPr>
          <a:xfrm>
            <a:off x="616875" y="1478025"/>
            <a:ext cx="43158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Whenever you want to check out the type of a variable you use the operator “typeof”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You can also use it as a function with “typeof( )”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11" name="Google Shape;1311;p40"/>
          <p:cNvSpPr txBox="1"/>
          <p:nvPr>
            <p:ph type="title"/>
          </p:nvPr>
        </p:nvSpPr>
        <p:spPr>
          <a:xfrm>
            <a:off x="594225" y="376875"/>
            <a:ext cx="74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Yeah, great, but how do we check?</a:t>
            </a:r>
            <a:endParaRPr/>
          </a:p>
        </p:txBody>
      </p:sp>
      <p:pic>
        <p:nvPicPr>
          <p:cNvPr id="1312" name="Google Shape;1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478025"/>
            <a:ext cx="4006716" cy="3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1"/>
          <p:cNvSpPr txBox="1"/>
          <p:nvPr>
            <p:ph idx="1" type="body"/>
          </p:nvPr>
        </p:nvSpPr>
        <p:spPr>
          <a:xfrm flipH="1">
            <a:off x="618125" y="950650"/>
            <a:ext cx="81432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have 3 ways that we can compare 2 different variables</a:t>
            </a:r>
            <a:endParaRPr sz="2000"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==  </a:t>
            </a:r>
            <a:endParaRPr sz="2000"/>
          </a:p>
          <a:p>
            <a:pPr indent="-355600" lvl="1" marL="13716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checks the value and ignores the typeof</a:t>
            </a:r>
            <a:endParaRPr sz="2000"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===</a:t>
            </a:r>
            <a:endParaRPr sz="2000"/>
          </a:p>
          <a:p>
            <a:pPr indent="-355600" lvl="1" marL="13716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also checks the typeof</a:t>
            </a:r>
            <a:endParaRPr sz="2000"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Object.is(obj1, obj2) </a:t>
            </a:r>
            <a:endParaRPr sz="2000"/>
          </a:p>
          <a:p>
            <a:pPr indent="-355600" lvl="1" marL="13716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is the same as === expect for NaN and +0/-0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18" name="Google Shape;1318;p41"/>
          <p:cNvSpPr txBox="1"/>
          <p:nvPr>
            <p:ph type="title"/>
          </p:nvPr>
        </p:nvSpPr>
        <p:spPr>
          <a:xfrm>
            <a:off x="231225" y="239525"/>
            <a:ext cx="77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Variables Are Created Equal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2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</a:t>
            </a:r>
            <a:r>
              <a:rPr lang="en"/>
              <a:t>Concatenation</a:t>
            </a:r>
            <a:endParaRPr/>
          </a:p>
        </p:txBody>
      </p:sp>
      <p:sp>
        <p:nvSpPr>
          <p:cNvPr id="1324" name="Google Shape;1324;p42"/>
          <p:cNvSpPr txBox="1"/>
          <p:nvPr>
            <p:ph idx="1" type="subTitle"/>
          </p:nvPr>
        </p:nvSpPr>
        <p:spPr>
          <a:xfrm>
            <a:off x="2029200" y="2922375"/>
            <a:ext cx="508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strings and integers together since 1974...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5"/>
          <p:cNvSpPr txBox="1"/>
          <p:nvPr>
            <p:ph type="title"/>
          </p:nvPr>
        </p:nvSpPr>
        <p:spPr>
          <a:xfrm>
            <a:off x="619400" y="7722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 Work</a:t>
            </a:r>
            <a:endParaRPr/>
          </a:p>
        </p:txBody>
      </p:sp>
      <p:sp>
        <p:nvSpPr>
          <p:cNvPr id="1184" name="Google Shape;1184;p25"/>
          <p:cNvSpPr txBox="1"/>
          <p:nvPr>
            <p:ph idx="1" type="subTitle"/>
          </p:nvPr>
        </p:nvSpPr>
        <p:spPr>
          <a:xfrm>
            <a:off x="1664375" y="1855625"/>
            <a:ext cx="66090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Please Update your Zoom Account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 a profile picture to your account - this needs to be of your face, use the pictures from the slides if you want to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Change your name to be your full first and last name (nicknames should be </a:t>
            </a:r>
            <a:r>
              <a:rPr lang="en" sz="2400"/>
              <a:t>in parenthesis</a:t>
            </a:r>
            <a:r>
              <a:rPr lang="en" sz="2400"/>
              <a:t>)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3"/>
          <p:cNvSpPr txBox="1"/>
          <p:nvPr>
            <p:ph type="ctrTitle"/>
          </p:nvPr>
        </p:nvSpPr>
        <p:spPr>
          <a:xfrm>
            <a:off x="2708850" y="148375"/>
            <a:ext cx="63525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String </a:t>
            </a:r>
            <a:r>
              <a:rPr lang="en"/>
              <a:t>Concatenation</a:t>
            </a:r>
            <a:endParaRPr/>
          </a:p>
        </p:txBody>
      </p:sp>
      <p:sp>
        <p:nvSpPr>
          <p:cNvPr id="1330" name="Google Shape;1330;p43"/>
          <p:cNvSpPr txBox="1"/>
          <p:nvPr>
            <p:ph idx="1" type="subTitle"/>
          </p:nvPr>
        </p:nvSpPr>
        <p:spPr>
          <a:xfrm>
            <a:off x="3309100" y="1338900"/>
            <a:ext cx="56025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Every language has its quirks and JS is no different. </a:t>
            </a:r>
            <a:endParaRPr sz="22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The ‘+’ sign is a </a:t>
            </a:r>
            <a:r>
              <a:rPr lang="en" sz="2200"/>
              <a:t>concatenation</a:t>
            </a:r>
            <a:r>
              <a:rPr lang="en" sz="2200"/>
              <a:t> operator so when it is used with strings it combines them into a longer string</a:t>
            </a:r>
            <a:endParaRPr sz="22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Since all other math  operators aren’t they can be used with strings. 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/>
              <a:t>←   It’s really confusing sometimes</a:t>
            </a:r>
            <a:endParaRPr sz="2200"/>
          </a:p>
        </p:txBody>
      </p:sp>
      <p:pic>
        <p:nvPicPr>
          <p:cNvPr id="1331" name="Google Shape;1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50" y="1338900"/>
            <a:ext cx="2268595" cy="3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/>
          <p:nvPr>
            <p:ph idx="1" type="body"/>
          </p:nvPr>
        </p:nvSpPr>
        <p:spPr>
          <a:xfrm flipH="1">
            <a:off x="621700" y="1200000"/>
            <a:ext cx="4051800" cy="3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Solve these by hand</a:t>
            </a:r>
            <a:endParaRPr sz="3600"/>
          </a:p>
        </p:txBody>
      </p:sp>
      <p:sp>
        <p:nvSpPr>
          <p:cNvPr id="1337" name="Google Shape;1337;p4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</a:t>
            </a:r>
            <a:endParaRPr/>
          </a:p>
        </p:txBody>
      </p:sp>
      <p:pic>
        <p:nvPicPr>
          <p:cNvPr id="1338" name="Google Shape;1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50" y="1223175"/>
            <a:ext cx="3064125" cy="26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5"/>
          <p:cNvSpPr txBox="1"/>
          <p:nvPr>
            <p:ph idx="1" type="body"/>
          </p:nvPr>
        </p:nvSpPr>
        <p:spPr>
          <a:xfrm flipH="1">
            <a:off x="594225" y="775400"/>
            <a:ext cx="81450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can use </a:t>
            </a:r>
            <a:r>
              <a:rPr lang="en" sz="2400"/>
              <a:t>strings</a:t>
            </a:r>
            <a:r>
              <a:rPr lang="en" sz="2400"/>
              <a:t> and variables in one line by using the </a:t>
            </a:r>
            <a:r>
              <a:rPr lang="en" sz="2400"/>
              <a:t>concatenation</a:t>
            </a:r>
            <a:r>
              <a:rPr lang="en" sz="2400"/>
              <a:t> operator.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is very important for many console messages.  So that you can describe what the value is and also have a changing message.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You can also combine as many strings and variables as you like. </a:t>
            </a:r>
            <a:endParaRPr sz="2400"/>
          </a:p>
        </p:txBody>
      </p:sp>
      <p:sp>
        <p:nvSpPr>
          <p:cNvPr id="1344" name="Google Shape;1344;p45"/>
          <p:cNvSpPr txBox="1"/>
          <p:nvPr>
            <p:ph type="title"/>
          </p:nvPr>
        </p:nvSpPr>
        <p:spPr>
          <a:xfrm>
            <a:off x="594225" y="202700"/>
            <a:ext cx="72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Strings and Variables</a:t>
            </a:r>
            <a:endParaRPr/>
          </a:p>
        </p:txBody>
      </p:sp>
      <p:pic>
        <p:nvPicPr>
          <p:cNvPr id="1345" name="Google Shape;1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09104"/>
            <a:ext cx="9144000" cy="123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6"/>
          <p:cNvSpPr txBox="1"/>
          <p:nvPr>
            <p:ph type="ctrTitle"/>
          </p:nvPr>
        </p:nvSpPr>
        <p:spPr>
          <a:xfrm>
            <a:off x="3474675" y="254545"/>
            <a:ext cx="34644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1351" name="Google Shape;1351;p46"/>
          <p:cNvSpPr txBox="1"/>
          <p:nvPr>
            <p:ph idx="1" type="subTitle"/>
          </p:nvPr>
        </p:nvSpPr>
        <p:spPr>
          <a:xfrm>
            <a:off x="3381650" y="1257974"/>
            <a:ext cx="52620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check a couple variables that you can interpret and see what the computer thinks.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Check “17” and  17. One is a string and one is a number</a:t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And check +0 and -0.  They are both numbers </a:t>
            </a:r>
            <a:endParaRPr sz="2200"/>
          </a:p>
        </p:txBody>
      </p:sp>
      <p:pic>
        <p:nvPicPr>
          <p:cNvPr id="1352" name="Google Shape;1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39050"/>
            <a:ext cx="3076850" cy="3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7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</a:t>
            </a:r>
            <a:endParaRPr/>
          </a:p>
        </p:txBody>
      </p:sp>
      <p:sp>
        <p:nvSpPr>
          <p:cNvPr id="1358" name="Google Shape;1358;p47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true is not “true”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8"/>
          <p:cNvSpPr txBox="1"/>
          <p:nvPr>
            <p:ph type="ctrTitle"/>
          </p:nvPr>
        </p:nvSpPr>
        <p:spPr>
          <a:xfrm>
            <a:off x="3396200" y="440050"/>
            <a:ext cx="55689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Conversions</a:t>
            </a:r>
            <a:endParaRPr/>
          </a:p>
        </p:txBody>
      </p:sp>
      <p:sp>
        <p:nvSpPr>
          <p:cNvPr id="1364" name="Google Shape;1364;p48"/>
          <p:cNvSpPr txBox="1"/>
          <p:nvPr>
            <p:ph idx="1" type="subTitle"/>
          </p:nvPr>
        </p:nvSpPr>
        <p:spPr>
          <a:xfrm>
            <a:off x="3284450" y="1519071"/>
            <a:ext cx="5514000" cy="3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2000"/>
              <a:t>You can convert any data type to any other type with a simple method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String() , Number() , Boolean()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If you are using math on strings they will automatically convert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If you </a:t>
            </a:r>
            <a:r>
              <a:rPr lang="en" sz="2000"/>
              <a:t>concatenate</a:t>
            </a:r>
            <a:r>
              <a:rPr lang="en" sz="2000"/>
              <a:t> your numbers with a string then the entire thing will become a string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Also outputs always convert to strings</a:t>
            </a:r>
            <a:endParaRPr sz="2000"/>
          </a:p>
        </p:txBody>
      </p:sp>
      <p:pic>
        <p:nvPicPr>
          <p:cNvPr id="1365" name="Google Shape;1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75" y="152400"/>
            <a:ext cx="16605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9"/>
          <p:cNvSpPr txBox="1"/>
          <p:nvPr>
            <p:ph idx="1" type="body"/>
          </p:nvPr>
        </p:nvSpPr>
        <p:spPr>
          <a:xfrm flipH="1">
            <a:off x="594325" y="1009900"/>
            <a:ext cx="8027100" cy="3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Everything is converted to a string when you use the String() method. 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900"/>
              <a:t>String(null) = “null”</a:t>
            </a:r>
            <a:endParaRPr sz="19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900"/>
              <a:t>String(true) = “true”</a:t>
            </a:r>
            <a:endParaRPr sz="19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900"/>
              <a:t>String(84) = “84”</a:t>
            </a:r>
            <a:endParaRPr sz="1900"/>
          </a:p>
        </p:txBody>
      </p:sp>
      <p:sp>
        <p:nvSpPr>
          <p:cNvPr id="1371" name="Google Shape;1371;p4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Conversions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50"/>
          <p:cNvSpPr txBox="1"/>
          <p:nvPr>
            <p:ph idx="6" type="subTitle"/>
          </p:nvPr>
        </p:nvSpPr>
        <p:spPr>
          <a:xfrm>
            <a:off x="988075" y="1258875"/>
            <a:ext cx="74934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JS will try its best to convert what you have to a number.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Number(true) = 1 , Number(false) = 0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Number(“4526”) = 4526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Number(</a:t>
            </a:r>
            <a:r>
              <a:rPr lang="en" sz="2000"/>
              <a:t>n</a:t>
            </a:r>
            <a:r>
              <a:rPr lang="en" sz="2000"/>
              <a:t>ull) = 0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Number(“”) = 0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Anything else will give you NaN (not a number)</a:t>
            </a:r>
            <a:endParaRPr sz="2000"/>
          </a:p>
        </p:txBody>
      </p:sp>
      <p:sp>
        <p:nvSpPr>
          <p:cNvPr id="1377" name="Google Shape;1377;p50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 Conversion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5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Conversion </a:t>
            </a:r>
            <a:endParaRPr/>
          </a:p>
        </p:txBody>
      </p:sp>
      <p:sp>
        <p:nvSpPr>
          <p:cNvPr id="1383" name="Google Shape;1383;p51"/>
          <p:cNvSpPr txBox="1"/>
          <p:nvPr>
            <p:ph idx="1" type="subTitle"/>
          </p:nvPr>
        </p:nvSpPr>
        <p:spPr>
          <a:xfrm>
            <a:off x="2948950" y="1148825"/>
            <a:ext cx="6082500" cy="3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Boolean() will convert anything you have into true</a:t>
            </a:r>
            <a:r>
              <a:rPr lang="en" sz="2000">
                <a:solidFill>
                  <a:srgbClr val="FFFFFF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or false based on what you are converting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Any value that you would describe as empty will usually become false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0, “0”, “”,  NaN, undefined, null, etc.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Any other value will give you true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“Hello world”, 1, “1”, 1234, etc.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384" name="Google Shape;1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5" y="1252025"/>
            <a:ext cx="2126250" cy="21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2"/>
          <p:cNvSpPr txBox="1"/>
          <p:nvPr>
            <p:ph type="title"/>
          </p:nvPr>
        </p:nvSpPr>
        <p:spPr>
          <a:xfrm>
            <a:off x="1852350" y="2349000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Math Operators</a:t>
            </a:r>
            <a:endParaRPr/>
          </a:p>
        </p:txBody>
      </p:sp>
      <p:sp>
        <p:nvSpPr>
          <p:cNvPr id="1390" name="Google Shape;1390;p52"/>
          <p:cNvSpPr txBox="1"/>
          <p:nvPr>
            <p:ph idx="1" type="subTitle"/>
          </p:nvPr>
        </p:nvSpPr>
        <p:spPr>
          <a:xfrm>
            <a:off x="2897325" y="3432338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 stuff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6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190" name="Google Shape;1190;p26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put the values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3"/>
          <p:cNvSpPr txBox="1"/>
          <p:nvPr>
            <p:ph idx="6" type="subTitle"/>
          </p:nvPr>
        </p:nvSpPr>
        <p:spPr>
          <a:xfrm>
            <a:off x="1078125" y="1068775"/>
            <a:ext cx="7373100" cy="3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Addition 		</a:t>
            </a:r>
            <a:r>
              <a:rPr lang="en" sz="2000">
                <a:solidFill>
                  <a:srgbClr val="E69138"/>
                </a:solidFill>
              </a:rPr>
              <a:t>+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Subtraction 		</a:t>
            </a:r>
            <a:r>
              <a:rPr lang="en" sz="2000">
                <a:solidFill>
                  <a:srgbClr val="E69138"/>
                </a:solidFill>
              </a:rPr>
              <a:t>- 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Multiplication 	</a:t>
            </a:r>
            <a:r>
              <a:rPr lang="en" sz="2000">
                <a:solidFill>
                  <a:srgbClr val="E69138"/>
                </a:solidFill>
              </a:rPr>
              <a:t>*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Division 		</a:t>
            </a:r>
            <a:r>
              <a:rPr lang="en" sz="2000">
                <a:solidFill>
                  <a:srgbClr val="E69138"/>
                </a:solidFill>
              </a:rPr>
              <a:t>/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Exponential		</a:t>
            </a:r>
            <a:r>
              <a:rPr lang="en" sz="2000">
                <a:solidFill>
                  <a:srgbClr val="E69138"/>
                </a:solidFill>
              </a:rPr>
              <a:t>**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Modular		</a:t>
            </a:r>
            <a:r>
              <a:rPr lang="en" sz="2000">
                <a:solidFill>
                  <a:srgbClr val="E69138"/>
                </a:solidFill>
              </a:rPr>
              <a:t>%</a:t>
            </a:r>
            <a:endParaRPr sz="2000">
              <a:solidFill>
                <a:srgbClr val="E69138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The remainder is very useful later in programming, for now it’s just important to know what it does</a:t>
            </a:r>
            <a:endParaRPr sz="2000"/>
          </a:p>
        </p:txBody>
      </p:sp>
      <p:sp>
        <p:nvSpPr>
          <p:cNvPr id="1396" name="Google Shape;1396;p53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Operands </a:t>
            </a:r>
            <a:endParaRPr/>
          </a:p>
        </p:txBody>
      </p:sp>
      <p:pic>
        <p:nvPicPr>
          <p:cNvPr id="1397" name="Google Shape;1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700" y="809525"/>
            <a:ext cx="3311808" cy="31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4"/>
          <p:cNvSpPr txBox="1"/>
          <p:nvPr>
            <p:ph idx="1" type="body"/>
          </p:nvPr>
        </p:nvSpPr>
        <p:spPr>
          <a:xfrm>
            <a:off x="802050" y="1223325"/>
            <a:ext cx="75399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There is another way to to exponential but this is how we are using this for now.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</a:pPr>
            <a:r>
              <a:rPr lang="en" sz="2000"/>
              <a:t>2**3 		</a:t>
            </a:r>
            <a:r>
              <a:rPr lang="en" sz="2000">
                <a:solidFill>
                  <a:srgbClr val="E69138"/>
                </a:solidFill>
              </a:rPr>
              <a:t>// 8 (two to the power of 3)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Roots work the same but with fractions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</a:pPr>
            <a:r>
              <a:rPr lang="en" sz="2000"/>
              <a:t>8**(1/3) 	</a:t>
            </a:r>
            <a:r>
              <a:rPr lang="en" sz="2000">
                <a:solidFill>
                  <a:srgbClr val="E69138"/>
                </a:solidFill>
              </a:rPr>
              <a:t>// 2 (the third root of 8)</a:t>
            </a:r>
            <a:endParaRPr sz="2000">
              <a:solidFill>
                <a:srgbClr val="E69138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Remainder tells you how much is left over when you divide the two numbers 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4%2 		</a:t>
            </a:r>
            <a:r>
              <a:rPr lang="en" sz="2000">
                <a:solidFill>
                  <a:srgbClr val="E69138"/>
                </a:solidFill>
              </a:rPr>
              <a:t>// 0 (4/2 = 2R0)</a:t>
            </a:r>
            <a:endParaRPr sz="2000">
              <a:solidFill>
                <a:srgbClr val="E69138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5%3 		</a:t>
            </a:r>
            <a:r>
              <a:rPr lang="en" sz="2000">
                <a:solidFill>
                  <a:srgbClr val="E69138"/>
                </a:solidFill>
              </a:rPr>
              <a:t>// 2 (5/3 = 1R2)</a:t>
            </a:r>
            <a:endParaRPr sz="2000">
              <a:solidFill>
                <a:srgbClr val="E69138"/>
              </a:solidFill>
            </a:endParaRPr>
          </a:p>
        </p:txBody>
      </p:sp>
      <p:sp>
        <p:nvSpPr>
          <p:cNvPr id="1403" name="Google Shape;1403;p5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and Remainder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5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0" name="Google Shape;1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6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56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7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5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8"/>
          <p:cNvSpPr txBox="1"/>
          <p:nvPr>
            <p:ph type="ctrTitle"/>
          </p:nvPr>
        </p:nvSpPr>
        <p:spPr>
          <a:xfrm flipH="1">
            <a:off x="629954" y="453650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PEMDAS</a:t>
            </a:r>
            <a:endParaRPr/>
          </a:p>
        </p:txBody>
      </p:sp>
      <p:sp>
        <p:nvSpPr>
          <p:cNvPr id="1430" name="Google Shape;1430;p58"/>
          <p:cNvSpPr txBox="1"/>
          <p:nvPr>
            <p:ph idx="1" type="subTitle"/>
          </p:nvPr>
        </p:nvSpPr>
        <p:spPr>
          <a:xfrm flipH="1">
            <a:off x="720000" y="1378925"/>
            <a:ext cx="32991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 - Parenthesis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 - Exponents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 - </a:t>
            </a:r>
            <a:r>
              <a:rPr lang="en" sz="3100"/>
              <a:t>Multiplication</a:t>
            </a:r>
            <a:r>
              <a:rPr lang="en" sz="3100"/>
              <a:t>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 - Division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 - Addition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 - Subtraction</a:t>
            </a:r>
            <a:endParaRPr sz="3100"/>
          </a:p>
        </p:txBody>
      </p:sp>
      <p:pic>
        <p:nvPicPr>
          <p:cNvPr id="1431" name="Google Shape;14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25" y="1092800"/>
            <a:ext cx="4820101" cy="347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9"/>
          <p:cNvSpPr txBox="1"/>
          <p:nvPr>
            <p:ph idx="1" type="body"/>
          </p:nvPr>
        </p:nvSpPr>
        <p:spPr>
          <a:xfrm>
            <a:off x="1074900" y="1770650"/>
            <a:ext cx="6994200" cy="24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learn </a:t>
            </a:r>
            <a:r>
              <a:rPr lang="en" sz="2400"/>
              <a:t>from</a:t>
            </a:r>
            <a:r>
              <a:rPr lang="en" sz="2400"/>
              <a:t> this and program some math solvers for your current math class.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 prompt() to ask for an input from the user.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input should be used to find the value that is 4 times greater than the value given plus 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addition should happen first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1437" name="Google Shape;1437;p59"/>
          <p:cNvSpPr txBox="1"/>
          <p:nvPr>
            <p:ph type="title"/>
          </p:nvPr>
        </p:nvSpPr>
        <p:spPr>
          <a:xfrm>
            <a:off x="3956250" y="36900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Math Solver pt.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0"/>
          <p:cNvSpPr txBox="1"/>
          <p:nvPr>
            <p:ph type="title"/>
          </p:nvPr>
        </p:nvSpPr>
        <p:spPr>
          <a:xfrm>
            <a:off x="1852350" y="1671150"/>
            <a:ext cx="5439300" cy="18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Math Operations</a:t>
            </a:r>
            <a:endParaRPr/>
          </a:p>
        </p:txBody>
      </p:sp>
      <p:sp>
        <p:nvSpPr>
          <p:cNvPr id="1443" name="Google Shape;1443;p60"/>
          <p:cNvSpPr txBox="1"/>
          <p:nvPr>
            <p:ph idx="1" type="subTitle"/>
          </p:nvPr>
        </p:nvSpPr>
        <p:spPr>
          <a:xfrm>
            <a:off x="2897250" y="980688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isn’t your average everyday math this is...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61"/>
          <p:cNvSpPr txBox="1"/>
          <p:nvPr>
            <p:ph idx="1" type="body"/>
          </p:nvPr>
        </p:nvSpPr>
        <p:spPr>
          <a:xfrm>
            <a:off x="616500" y="1097550"/>
            <a:ext cx="79659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the following slides you will be given 1 minutes to google the topic and post the code that you can use to achieve that purpose.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great resource that you can use for coding is the Mozilla Developer Network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For Example: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If I said “</a:t>
            </a:r>
            <a:r>
              <a:rPr lang="en" sz="1800">
                <a:solidFill>
                  <a:srgbClr val="FF9900"/>
                </a:solidFill>
              </a:rPr>
              <a:t>how do you use the value of PI in your code?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Your response should be “</a:t>
            </a:r>
            <a:r>
              <a:rPr lang="en" sz="1800">
                <a:solidFill>
                  <a:srgbClr val="FF9900"/>
                </a:solidFill>
              </a:rPr>
              <a:t>Math.PI</a:t>
            </a:r>
            <a:r>
              <a:rPr lang="en" sz="1800"/>
              <a:t>” (be careful of capitals and  parenthesis)</a:t>
            </a:r>
            <a:endParaRPr sz="1800"/>
          </a:p>
        </p:txBody>
      </p:sp>
      <p:sp>
        <p:nvSpPr>
          <p:cNvPr id="1449" name="Google Shape;1449;p6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that Math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2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62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7"/>
          <p:cNvSpPr txBox="1"/>
          <p:nvPr>
            <p:ph idx="2" type="title"/>
          </p:nvPr>
        </p:nvSpPr>
        <p:spPr>
          <a:xfrm>
            <a:off x="415300" y="241225"/>
            <a:ext cx="2134500" cy="7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Variables</a:t>
            </a:r>
            <a:endParaRPr sz="3000"/>
          </a:p>
        </p:txBody>
      </p:sp>
      <p:sp>
        <p:nvSpPr>
          <p:cNvPr id="1196" name="Google Shape;1196;p27"/>
          <p:cNvSpPr txBox="1"/>
          <p:nvPr>
            <p:ph idx="3" type="subTitle"/>
          </p:nvPr>
        </p:nvSpPr>
        <p:spPr>
          <a:xfrm>
            <a:off x="459025" y="1377275"/>
            <a:ext cx="7234500" cy="3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600">
                <a:solidFill>
                  <a:srgbClr val="FFFFFF"/>
                </a:solidFill>
              </a:rPr>
              <a:t>There are several types of variables each with a different use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Just like in math, variables are used to store information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Unlike math they can store almost anything, not just a number.</a:t>
            </a:r>
            <a:endParaRPr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8E7CC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 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63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3" name="Google Shape;1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00" y="1094575"/>
            <a:ext cx="6875000" cy="38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4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6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0" name="Google Shape;14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13" y="1161175"/>
            <a:ext cx="6771376" cy="38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5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6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7" name="Google Shape;14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00" y="1079800"/>
            <a:ext cx="6926800" cy="38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66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6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300" y="1079775"/>
            <a:ext cx="6919400" cy="389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7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00" y="1073100"/>
            <a:ext cx="6933700" cy="39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68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6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8" name="Google Shape;14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363" y="1115225"/>
            <a:ext cx="6738724" cy="37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9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 WORK</a:t>
            </a:r>
            <a:endParaRPr/>
          </a:p>
        </p:txBody>
      </p:sp>
      <p:sp>
        <p:nvSpPr>
          <p:cNvPr id="1504" name="Google Shape;1504;p69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r>
              <a:rPr lang="en"/>
              <a:t> Google Classroom and finish the form on there. Please press turn in when you are finished.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70"/>
          <p:cNvSpPr txBox="1"/>
          <p:nvPr>
            <p:ph idx="1" type="body"/>
          </p:nvPr>
        </p:nvSpPr>
        <p:spPr>
          <a:xfrm>
            <a:off x="616500" y="2195350"/>
            <a:ext cx="7758900" cy="24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distance traveled given speed in mph and time in hours.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 </a:t>
            </a:r>
            <a:r>
              <a:rPr lang="en" sz="2400"/>
              <a:t>Given </a:t>
            </a:r>
            <a:r>
              <a:rPr lang="en" sz="2400">
                <a:solidFill>
                  <a:schemeClr val="accent5"/>
                </a:solidFill>
              </a:rPr>
              <a:t>Speed = 12 miles/hour</a:t>
            </a:r>
            <a:r>
              <a:rPr lang="en" sz="2400"/>
              <a:t> and </a:t>
            </a:r>
            <a:r>
              <a:rPr lang="en" sz="2400">
                <a:solidFill>
                  <a:schemeClr val="accent5"/>
                </a:solidFill>
              </a:rPr>
              <a:t>Time = 5 hours. </a:t>
            </a:r>
            <a:r>
              <a:rPr lang="en" sz="2400"/>
              <a:t>Then </a:t>
            </a:r>
            <a:r>
              <a:rPr lang="en" sz="2400">
                <a:solidFill>
                  <a:srgbClr val="49E0FD"/>
                </a:solidFill>
              </a:rPr>
              <a:t>Distance = 60 miles. </a:t>
            </a:r>
            <a:endParaRPr sz="2400">
              <a:solidFill>
                <a:srgbClr val="49E0F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10" name="Google Shape;1510;p7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Practice 1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1"/>
          <p:cNvSpPr txBox="1"/>
          <p:nvPr>
            <p:ph idx="1" type="body"/>
          </p:nvPr>
        </p:nvSpPr>
        <p:spPr>
          <a:xfrm>
            <a:off x="818475" y="1037650"/>
            <a:ext cx="69627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</a:t>
            </a:r>
            <a:r>
              <a:rPr lang="en" sz="2400"/>
              <a:t>hypotenuse</a:t>
            </a:r>
            <a:r>
              <a:rPr lang="en" sz="2400"/>
              <a:t> of a triangle given A in cm and B in cm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LOOK UP THE EQUATION YOURSELF 	GOOGLE  - pythagorean theorem -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if </a:t>
            </a:r>
            <a:r>
              <a:rPr lang="en" sz="2400">
                <a:solidFill>
                  <a:schemeClr val="accent5"/>
                </a:solidFill>
              </a:rPr>
              <a:t>a = 6 cm</a:t>
            </a:r>
            <a:r>
              <a:rPr lang="en" sz="2400"/>
              <a:t> and </a:t>
            </a:r>
            <a:r>
              <a:rPr lang="en" sz="2400">
                <a:solidFill>
                  <a:schemeClr val="accent5"/>
                </a:solidFill>
              </a:rPr>
              <a:t>b =8 cm</a:t>
            </a:r>
            <a:r>
              <a:rPr lang="en" sz="2400"/>
              <a:t> then </a:t>
            </a:r>
            <a:r>
              <a:rPr lang="en" sz="2400">
                <a:solidFill>
                  <a:srgbClr val="49E0FD"/>
                </a:solidFill>
              </a:rPr>
              <a:t>c = 10 cm</a:t>
            </a:r>
            <a:endParaRPr sz="2400">
              <a:solidFill>
                <a:srgbClr val="49E0F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1516" name="Google Shape;1516;p71"/>
          <p:cNvSpPr txBox="1"/>
          <p:nvPr>
            <p:ph type="title"/>
          </p:nvPr>
        </p:nvSpPr>
        <p:spPr>
          <a:xfrm>
            <a:off x="2077950" y="255950"/>
            <a:ext cx="50028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1</a:t>
            </a:r>
            <a:endParaRPr/>
          </a:p>
        </p:txBody>
      </p:sp>
      <p:pic>
        <p:nvPicPr>
          <p:cNvPr id="1517" name="Google Shape;1517;p71"/>
          <p:cNvPicPr preferRelativeResize="0"/>
          <p:nvPr/>
        </p:nvPicPr>
        <p:blipFill rotWithShape="1">
          <a:blip r:embed="rId3">
            <a:alphaModFix/>
          </a:blip>
          <a:srcRect b="10876" l="15691" r="10881" t="11381"/>
          <a:stretch/>
        </p:blipFill>
        <p:spPr>
          <a:xfrm>
            <a:off x="6867500" y="1917875"/>
            <a:ext cx="2034800" cy="15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72"/>
          <p:cNvSpPr txBox="1"/>
          <p:nvPr>
            <p:ph type="title"/>
          </p:nvPr>
        </p:nvSpPr>
        <p:spPr>
          <a:xfrm>
            <a:off x="594225" y="36830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2</a:t>
            </a:r>
            <a:endParaRPr/>
          </a:p>
        </p:txBody>
      </p:sp>
      <p:sp>
        <p:nvSpPr>
          <p:cNvPr id="1523" name="Google Shape;1523;p72"/>
          <p:cNvSpPr txBox="1"/>
          <p:nvPr>
            <p:ph idx="1" type="subTitle"/>
          </p:nvPr>
        </p:nvSpPr>
        <p:spPr>
          <a:xfrm>
            <a:off x="542775" y="1483425"/>
            <a:ext cx="77916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2400"/>
              <a:t>Create code to solve for the average of 3 different integers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 </a:t>
            </a:r>
            <a:r>
              <a:rPr lang="en" sz="2400"/>
              <a:t>if the </a:t>
            </a:r>
            <a:r>
              <a:rPr lang="en" sz="2400">
                <a:solidFill>
                  <a:schemeClr val="accent5"/>
                </a:solidFill>
              </a:rPr>
              <a:t>firstNumber = 90</a:t>
            </a:r>
            <a:r>
              <a:rPr lang="en" sz="2400"/>
              <a:t>, </a:t>
            </a:r>
            <a:r>
              <a:rPr lang="en" sz="2400">
                <a:solidFill>
                  <a:schemeClr val="accent5"/>
                </a:solidFill>
              </a:rPr>
              <a:t>secondNumber = 80</a:t>
            </a:r>
            <a:r>
              <a:rPr lang="en" sz="2400"/>
              <a:t> and </a:t>
            </a:r>
            <a:r>
              <a:rPr lang="en" sz="2400">
                <a:solidFill>
                  <a:schemeClr val="accent5"/>
                </a:solidFill>
              </a:rPr>
              <a:t>thirdNumber = 85</a:t>
            </a:r>
            <a:r>
              <a:rPr lang="en" sz="2400"/>
              <a:t> then </a:t>
            </a:r>
            <a:r>
              <a:rPr lang="en" sz="2400">
                <a:solidFill>
                  <a:srgbClr val="49E0FD"/>
                </a:solidFill>
              </a:rPr>
              <a:t>Average = 85.</a:t>
            </a:r>
            <a:endParaRPr sz="2400">
              <a:solidFill>
                <a:srgbClr val="49E0F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8"/>
          <p:cNvSpPr txBox="1"/>
          <p:nvPr>
            <p:ph idx="1" type="body"/>
          </p:nvPr>
        </p:nvSpPr>
        <p:spPr>
          <a:xfrm>
            <a:off x="604025" y="713850"/>
            <a:ext cx="7543500" cy="3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/>
              <a:t>A variable is like a box that stores 1 thing at a time during a move.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/>
              <a:t>The name of the variable is like the sharpie written on tape on the outside.  (kitchen, bedroom)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/>
              <a:t>It doesn’t matter what is written on the outside, you can store anything in it.</a:t>
            </a:r>
            <a:endParaRPr sz="2100"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202" name="Google Shape;1202;p28"/>
          <p:cNvSpPr txBox="1"/>
          <p:nvPr>
            <p:ph type="title"/>
          </p:nvPr>
        </p:nvSpPr>
        <p:spPr>
          <a:xfrm>
            <a:off x="496375" y="14115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it like this...</a:t>
            </a:r>
            <a:endParaRPr/>
          </a:p>
        </p:txBody>
      </p:sp>
      <p:pic>
        <p:nvPicPr>
          <p:cNvPr id="1203" name="Google Shape;1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27" y="3672300"/>
            <a:ext cx="1918075" cy="13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8"/>
          <p:cNvSpPr txBox="1"/>
          <p:nvPr/>
        </p:nvSpPr>
        <p:spPr>
          <a:xfrm>
            <a:off x="1231275" y="4138525"/>
            <a:ext cx="1056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Kitchen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05" name="Google Shape;1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27" y="3709000"/>
            <a:ext cx="1918075" cy="13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28"/>
          <p:cNvSpPr txBox="1"/>
          <p:nvPr/>
        </p:nvSpPr>
        <p:spPr>
          <a:xfrm>
            <a:off x="3387175" y="4175225"/>
            <a:ext cx="1056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Kitchen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07" name="Google Shape;1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32846">
            <a:off x="754204" y="3191400"/>
            <a:ext cx="732049" cy="465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8" name="Google Shape;1208;p28"/>
          <p:cNvCxnSpPr/>
          <p:nvPr/>
        </p:nvCxnSpPr>
        <p:spPr>
          <a:xfrm>
            <a:off x="1245850" y="3504650"/>
            <a:ext cx="510000" cy="29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9" name="Google Shape;1209;p28"/>
          <p:cNvCxnSpPr/>
          <p:nvPr/>
        </p:nvCxnSpPr>
        <p:spPr>
          <a:xfrm flipH="1">
            <a:off x="4056488" y="3446350"/>
            <a:ext cx="7200" cy="52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10" name="Google Shape;1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4981">
            <a:off x="3694066" y="3106525"/>
            <a:ext cx="732050" cy="4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402" y="3683650"/>
            <a:ext cx="1918075" cy="13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28"/>
          <p:cNvSpPr txBox="1"/>
          <p:nvPr/>
        </p:nvSpPr>
        <p:spPr>
          <a:xfrm>
            <a:off x="5698950" y="4149875"/>
            <a:ext cx="1056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Kitchen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13" name="Google Shape;1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3546">
            <a:off x="6928254" y="3166049"/>
            <a:ext cx="732047" cy="465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28"/>
          <p:cNvCxnSpPr/>
          <p:nvPr/>
        </p:nvCxnSpPr>
        <p:spPr>
          <a:xfrm>
            <a:off x="5772975" y="3493850"/>
            <a:ext cx="392700" cy="35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5" name="Google Shape;1215;p28"/>
          <p:cNvCxnSpPr/>
          <p:nvPr/>
        </p:nvCxnSpPr>
        <p:spPr>
          <a:xfrm flipH="1" rot="10800000">
            <a:off x="6771075" y="3486600"/>
            <a:ext cx="378900" cy="33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6" name="Google Shape;1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62129">
            <a:off x="5369320" y="3105897"/>
            <a:ext cx="655537" cy="6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73"/>
          <p:cNvSpPr txBox="1"/>
          <p:nvPr>
            <p:ph idx="1" type="body"/>
          </p:nvPr>
        </p:nvSpPr>
        <p:spPr>
          <a:xfrm>
            <a:off x="633650" y="1129550"/>
            <a:ext cx="7038900" cy="30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volume of a </a:t>
            </a:r>
            <a:r>
              <a:rPr lang="en" sz="2400"/>
              <a:t>cylinder</a:t>
            </a:r>
            <a:r>
              <a:rPr lang="en" sz="2400"/>
              <a:t> given the radius in INCHES and the height in FEET.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 </a:t>
            </a:r>
            <a:r>
              <a:rPr lang="en" sz="2400"/>
              <a:t>given the </a:t>
            </a:r>
            <a:r>
              <a:rPr lang="en" sz="2400">
                <a:solidFill>
                  <a:schemeClr val="accent5"/>
                </a:solidFill>
              </a:rPr>
              <a:t>radius is 6 inches</a:t>
            </a:r>
            <a:r>
              <a:rPr lang="en" sz="2400"/>
              <a:t> and the </a:t>
            </a:r>
            <a:r>
              <a:rPr lang="en" sz="2400">
                <a:solidFill>
                  <a:schemeClr val="accent5"/>
                </a:solidFill>
              </a:rPr>
              <a:t>height is 3 feet</a:t>
            </a:r>
            <a:r>
              <a:rPr lang="en" sz="2400"/>
              <a:t>, the </a:t>
            </a:r>
            <a:r>
              <a:rPr lang="en" sz="2400">
                <a:solidFill>
                  <a:srgbClr val="49E0FD"/>
                </a:solidFill>
              </a:rPr>
              <a:t>volume will be 2.36 feet cubed</a:t>
            </a:r>
            <a:r>
              <a:rPr lang="en" sz="2400"/>
              <a:t>  or </a:t>
            </a:r>
            <a:r>
              <a:rPr lang="en" sz="2400">
                <a:solidFill>
                  <a:srgbClr val="49E0FD"/>
                </a:solidFill>
              </a:rPr>
              <a:t>4071.5 inches cubed</a:t>
            </a:r>
            <a:r>
              <a:rPr lang="en" sz="2400"/>
              <a:t>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92672"/>
                </a:solidFill>
              </a:rPr>
              <a:t>(PAY ATTENTION TO UNITS)</a:t>
            </a:r>
            <a:endParaRPr sz="2400">
              <a:solidFill>
                <a:srgbClr val="F9267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29" name="Google Shape;1529;p7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3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74"/>
          <p:cNvSpPr txBox="1"/>
          <p:nvPr>
            <p:ph type="title"/>
          </p:nvPr>
        </p:nvSpPr>
        <p:spPr>
          <a:xfrm>
            <a:off x="1852350" y="1812450"/>
            <a:ext cx="5439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Literals</a:t>
            </a:r>
            <a:endParaRPr/>
          </a:p>
        </p:txBody>
      </p:sp>
      <p:sp>
        <p:nvSpPr>
          <p:cNvPr id="1535" name="Google Shape;1535;p74"/>
          <p:cNvSpPr txBox="1"/>
          <p:nvPr>
            <p:ph idx="1" type="subTitle"/>
          </p:nvPr>
        </p:nvSpPr>
        <p:spPr>
          <a:xfrm>
            <a:off x="2516250" y="2883625"/>
            <a:ext cx="4111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easier way to </a:t>
            </a:r>
            <a:r>
              <a:rPr lang="en"/>
              <a:t>concatenate</a:t>
            </a:r>
            <a:r>
              <a:rPr lang="en"/>
              <a:t> (It’s a JS thing)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5"/>
          <p:cNvSpPr txBox="1"/>
          <p:nvPr>
            <p:ph idx="1" type="body"/>
          </p:nvPr>
        </p:nvSpPr>
        <p:spPr>
          <a:xfrm>
            <a:off x="616875" y="1478025"/>
            <a:ext cx="8149200" cy="3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Your IDE has 3 ways to set up “strings” in your code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Quotes (“ ”)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Apostrophes (‘ ’)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And backticks (` `)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back backtick unique in the fact that it also converts the string into a template literal, this works just like a string but with some added tools. </a:t>
            </a:r>
            <a:r>
              <a:rPr lang="en" sz="2400"/>
              <a:t> </a:t>
            </a:r>
            <a:endParaRPr sz="2400"/>
          </a:p>
        </p:txBody>
      </p:sp>
      <p:sp>
        <p:nvSpPr>
          <p:cNvPr id="1541" name="Google Shape;1541;p7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Backtick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76"/>
          <p:cNvSpPr txBox="1"/>
          <p:nvPr>
            <p:ph idx="4" type="subTitle"/>
          </p:nvPr>
        </p:nvSpPr>
        <p:spPr>
          <a:xfrm>
            <a:off x="797342" y="1046401"/>
            <a:ext cx="7878300" cy="3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Template literals work exactly like </a:t>
            </a:r>
            <a:r>
              <a:rPr lang="en" sz="2400"/>
              <a:t>concatenation</a:t>
            </a:r>
            <a:r>
              <a:rPr lang="en" sz="2400"/>
              <a:t>, when you are creating strings you are able to put variables and other data types in the string.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Instead of trying to remember all of the “ and + everytime you want to switch you can just </a:t>
            </a:r>
            <a:r>
              <a:rPr lang="en" sz="2400"/>
              <a:t>separate</a:t>
            </a:r>
            <a:r>
              <a:rPr lang="en" sz="2400"/>
              <a:t> them with a ${ };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EX. </a:t>
            </a:r>
            <a:endParaRPr sz="2400"/>
          </a:p>
        </p:txBody>
      </p:sp>
      <p:sp>
        <p:nvSpPr>
          <p:cNvPr id="1547" name="Google Shape;1547;p76"/>
          <p:cNvSpPr txBox="1"/>
          <p:nvPr>
            <p:ph idx="15" type="title"/>
          </p:nvPr>
        </p:nvSpPr>
        <p:spPr>
          <a:xfrm>
            <a:off x="797350" y="3597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it</a:t>
            </a:r>
            <a:endParaRPr/>
          </a:p>
        </p:txBody>
      </p:sp>
      <p:pic>
        <p:nvPicPr>
          <p:cNvPr id="1548" name="Google Shape;15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50" y="3512825"/>
            <a:ext cx="5891324" cy="11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76"/>
          <p:cNvSpPr txBox="1"/>
          <p:nvPr/>
        </p:nvSpPr>
        <p:spPr>
          <a:xfrm>
            <a:off x="2434700" y="1937750"/>
            <a:ext cx="4937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7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${easy}</a:t>
            </a:r>
            <a:endParaRPr/>
          </a:p>
        </p:txBody>
      </p:sp>
      <p:sp>
        <p:nvSpPr>
          <p:cNvPr id="1555" name="Google Shape;1555;p77"/>
          <p:cNvSpPr txBox="1"/>
          <p:nvPr>
            <p:ph idx="1" type="subTitle"/>
          </p:nvPr>
        </p:nvSpPr>
        <p:spPr>
          <a:xfrm>
            <a:off x="594225" y="1106225"/>
            <a:ext cx="8021400" cy="3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When you normally do concatenation you need to use “+” but with string literals you can add variables in your strings more naturally using ${ }. See the examples below.</a:t>
            </a:r>
            <a:endParaRPr sz="2400"/>
          </a:p>
        </p:txBody>
      </p:sp>
      <p:pic>
        <p:nvPicPr>
          <p:cNvPr id="1556" name="Google Shape;15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950" y="2589098"/>
            <a:ext cx="7332101" cy="9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7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Time</a:t>
            </a:r>
            <a:endParaRPr/>
          </a:p>
        </p:txBody>
      </p:sp>
      <p:sp>
        <p:nvSpPr>
          <p:cNvPr id="1562" name="Google Shape;1562;p78"/>
          <p:cNvSpPr txBox="1"/>
          <p:nvPr>
            <p:ph idx="4294967295" type="body"/>
          </p:nvPr>
        </p:nvSpPr>
        <p:spPr>
          <a:xfrm>
            <a:off x="497325" y="1552000"/>
            <a:ext cx="82689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Lets recreate the project that you were required to do called </a:t>
            </a:r>
            <a:r>
              <a:rPr lang="en" sz="2400"/>
              <a:t>comparing</a:t>
            </a:r>
            <a:r>
              <a:rPr lang="en" sz="2400"/>
              <a:t> data types.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Please recreate the following using Template Literals</a:t>
            </a:r>
            <a:endParaRPr sz="2400"/>
          </a:p>
        </p:txBody>
      </p:sp>
      <p:pic>
        <p:nvPicPr>
          <p:cNvPr id="1563" name="Google Shape;15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2275"/>
            <a:ext cx="9144002" cy="12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9"/>
          <p:cNvSpPr txBox="1"/>
          <p:nvPr>
            <p:ph type="title"/>
          </p:nvPr>
        </p:nvSpPr>
        <p:spPr>
          <a:xfrm>
            <a:off x="1561500" y="1005500"/>
            <a:ext cx="60210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 Work</a:t>
            </a:r>
            <a:endParaRPr/>
          </a:p>
        </p:txBody>
      </p:sp>
      <p:sp>
        <p:nvSpPr>
          <p:cNvPr id="1569" name="Google Shape;1569;p79"/>
          <p:cNvSpPr txBox="1"/>
          <p:nvPr>
            <p:ph idx="1" type="subTitle"/>
          </p:nvPr>
        </p:nvSpPr>
        <p:spPr>
          <a:xfrm>
            <a:off x="2718238" y="2088846"/>
            <a:ext cx="370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2.4 Bell Work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the difference between a normal string and a template literal? </a:t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Practice 2</a:t>
            </a:r>
            <a:endParaRPr/>
          </a:p>
        </p:txBody>
      </p:sp>
      <p:sp>
        <p:nvSpPr>
          <p:cNvPr id="1575" name="Google Shape;1575;p80"/>
          <p:cNvSpPr txBox="1"/>
          <p:nvPr>
            <p:ph idx="1" type="subTitle"/>
          </p:nvPr>
        </p:nvSpPr>
        <p:spPr>
          <a:xfrm>
            <a:off x="676200" y="1129400"/>
            <a:ext cx="7791600" cy="3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2400"/>
              <a:t>Let’s work together to create a simple equation to solve for simple interest given </a:t>
            </a:r>
            <a:r>
              <a:rPr lang="en" sz="2400"/>
              <a:t>principal in dollars</a:t>
            </a:r>
            <a:r>
              <a:rPr lang="en" sz="2400"/>
              <a:t>, rate in percents, and time in years.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given the </a:t>
            </a:r>
            <a:r>
              <a:rPr lang="en" sz="2400">
                <a:solidFill>
                  <a:schemeClr val="accent5"/>
                </a:solidFill>
              </a:rPr>
              <a:t>principal is 1000 dollars</a:t>
            </a:r>
            <a:r>
              <a:rPr lang="en" sz="2400"/>
              <a:t>, the </a:t>
            </a:r>
            <a:r>
              <a:rPr lang="en" sz="2400">
                <a:solidFill>
                  <a:schemeClr val="accent5"/>
                </a:solidFill>
              </a:rPr>
              <a:t>rate is 14 percent </a:t>
            </a:r>
            <a:r>
              <a:rPr lang="en" sz="2400"/>
              <a:t>and the </a:t>
            </a:r>
            <a:r>
              <a:rPr lang="en" sz="2400">
                <a:solidFill>
                  <a:schemeClr val="accent5"/>
                </a:solidFill>
              </a:rPr>
              <a:t>time is 12 years</a:t>
            </a:r>
            <a:r>
              <a:rPr lang="en" sz="2400"/>
              <a:t>. The </a:t>
            </a:r>
            <a:r>
              <a:rPr lang="en" sz="2400">
                <a:solidFill>
                  <a:srgbClr val="49E0FD"/>
                </a:solidFill>
              </a:rPr>
              <a:t>total amount should be $2,680.00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92672"/>
                </a:solidFill>
              </a:rPr>
              <a:t>(DON’T FORGET CENTS)</a:t>
            </a:r>
            <a:endParaRPr sz="2400">
              <a:solidFill>
                <a:srgbClr val="F9267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1"/>
          <p:cNvSpPr txBox="1"/>
          <p:nvPr>
            <p:ph idx="1" type="body"/>
          </p:nvPr>
        </p:nvSpPr>
        <p:spPr>
          <a:xfrm>
            <a:off x="818475" y="1827975"/>
            <a:ext cx="69627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an equation to solve for the density of an object given the mass and volume.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given the </a:t>
            </a:r>
            <a:r>
              <a:rPr lang="en" sz="2400">
                <a:solidFill>
                  <a:schemeClr val="accent5"/>
                </a:solidFill>
              </a:rPr>
              <a:t>mass is 40 grams</a:t>
            </a:r>
            <a:r>
              <a:rPr lang="en" sz="2400"/>
              <a:t> and the </a:t>
            </a:r>
            <a:r>
              <a:rPr lang="en" sz="2400">
                <a:solidFill>
                  <a:schemeClr val="accent5"/>
                </a:solidFill>
              </a:rPr>
              <a:t>volume is 25 meters cubed</a:t>
            </a:r>
            <a:r>
              <a:rPr lang="en" sz="2400"/>
              <a:t> then the </a:t>
            </a:r>
            <a:r>
              <a:rPr lang="en" sz="2400">
                <a:solidFill>
                  <a:srgbClr val="49E0FD"/>
                </a:solidFill>
              </a:rPr>
              <a:t>density will be 1.6 grams per meter cubed.</a:t>
            </a:r>
            <a:endParaRPr sz="2400">
              <a:solidFill>
                <a:srgbClr val="49E0F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1581" name="Google Shape;1581;p81"/>
          <p:cNvSpPr txBox="1"/>
          <p:nvPr>
            <p:ph type="title"/>
          </p:nvPr>
        </p:nvSpPr>
        <p:spPr>
          <a:xfrm>
            <a:off x="2077950" y="255950"/>
            <a:ext cx="50028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4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82"/>
          <p:cNvSpPr txBox="1"/>
          <p:nvPr>
            <p:ph idx="4294967295" type="body"/>
          </p:nvPr>
        </p:nvSpPr>
        <p:spPr>
          <a:xfrm>
            <a:off x="1074900" y="1770650"/>
            <a:ext cx="6994200" cy="24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distance between 2 points give the 2 coordinate points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given the points are</a:t>
            </a:r>
            <a:r>
              <a:rPr lang="en" sz="2400">
                <a:solidFill>
                  <a:schemeClr val="accent5"/>
                </a:solidFill>
              </a:rPr>
              <a:t> (3, 4) </a:t>
            </a:r>
            <a:r>
              <a:rPr lang="en" sz="2400"/>
              <a:t>and</a:t>
            </a:r>
            <a:r>
              <a:rPr lang="en" sz="2400">
                <a:solidFill>
                  <a:schemeClr val="accent5"/>
                </a:solidFill>
              </a:rPr>
              <a:t> (6, 8) </a:t>
            </a:r>
            <a:r>
              <a:rPr lang="en" sz="2400"/>
              <a:t>then the </a:t>
            </a:r>
            <a:r>
              <a:rPr lang="en" sz="2400">
                <a:solidFill>
                  <a:srgbClr val="49E0FD"/>
                </a:solidFill>
              </a:rPr>
              <a:t>distance is 5. </a:t>
            </a:r>
            <a:endParaRPr sz="2400">
              <a:solidFill>
                <a:srgbClr val="49E0FD"/>
              </a:solidFill>
            </a:endParaRPr>
          </a:p>
        </p:txBody>
      </p:sp>
      <p:sp>
        <p:nvSpPr>
          <p:cNvPr id="1587" name="Google Shape;1587;p82"/>
          <p:cNvSpPr txBox="1"/>
          <p:nvPr>
            <p:ph type="title"/>
          </p:nvPr>
        </p:nvSpPr>
        <p:spPr>
          <a:xfrm>
            <a:off x="3279350" y="350175"/>
            <a:ext cx="500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Math Problem 5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Variable</a:t>
            </a:r>
            <a:endParaRPr/>
          </a:p>
        </p:txBody>
      </p:sp>
      <p:sp>
        <p:nvSpPr>
          <p:cNvPr id="1222" name="Google Shape;1222;p29"/>
          <p:cNvSpPr txBox="1"/>
          <p:nvPr>
            <p:ph idx="1" type="subTitle"/>
          </p:nvPr>
        </p:nvSpPr>
        <p:spPr>
          <a:xfrm>
            <a:off x="858913" y="949575"/>
            <a:ext cx="7951800" cy="28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Keyword </a:t>
            </a:r>
            <a:r>
              <a:rPr lang="en" sz="2200">
                <a:solidFill>
                  <a:srgbClr val="FFFFFF"/>
                </a:solidFill>
              </a:rPr>
              <a:t>||  </a:t>
            </a:r>
            <a:r>
              <a:rPr lang="en" sz="2200">
                <a:solidFill>
                  <a:srgbClr val="D9D9D9"/>
                </a:solidFill>
              </a:rPr>
              <a:t>Name </a:t>
            </a:r>
            <a:r>
              <a:rPr lang="en" sz="2200">
                <a:solidFill>
                  <a:srgbClr val="FFFFFF"/>
                </a:solidFill>
              </a:rPr>
              <a:t> || </a:t>
            </a:r>
            <a:r>
              <a:rPr lang="en" sz="2200">
                <a:solidFill>
                  <a:srgbClr val="F12980"/>
                </a:solidFill>
              </a:rPr>
              <a:t>Assignment </a:t>
            </a:r>
            <a:r>
              <a:rPr lang="en" sz="2200">
                <a:solidFill>
                  <a:srgbClr val="FFFFFF"/>
                </a:solidFill>
              </a:rPr>
              <a:t>|| </a:t>
            </a:r>
            <a:r>
              <a:rPr lang="en" sz="2200">
                <a:solidFill>
                  <a:srgbClr val="8E7CC3"/>
                </a:solidFill>
              </a:rPr>
              <a:t>Value</a:t>
            </a:r>
            <a:endParaRPr sz="22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8E7CC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00FFFF"/>
                </a:solidFill>
              </a:rPr>
              <a:t>var </a:t>
            </a:r>
            <a:r>
              <a:rPr lang="en" sz="2200">
                <a:solidFill>
                  <a:srgbClr val="FFFFFF"/>
                </a:solidFill>
              </a:rPr>
              <a:t>is a keyword to tell you code how to store your data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D9D9D9"/>
                </a:solidFill>
              </a:rPr>
              <a:t>test </a:t>
            </a:r>
            <a:r>
              <a:rPr lang="en" sz="2200">
                <a:solidFill>
                  <a:srgbClr val="FFFFFF"/>
                </a:solidFill>
              </a:rPr>
              <a:t>is the reference of the value, how to access it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12980"/>
                </a:solidFill>
              </a:rPr>
              <a:t>= </a:t>
            </a:r>
            <a:r>
              <a:rPr lang="en" sz="2200">
                <a:solidFill>
                  <a:srgbClr val="FFFFFF"/>
                </a:solidFill>
              </a:rPr>
              <a:t>is an assignment operator to tell test what to do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8E7CC3"/>
                </a:solidFill>
              </a:rPr>
              <a:t>8 </a:t>
            </a:r>
            <a:r>
              <a:rPr lang="en" sz="2200">
                <a:solidFill>
                  <a:srgbClr val="FFFFFF"/>
                </a:solidFill>
              </a:rPr>
              <a:t>is the value that is being stored in the variable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223" name="Google Shape;1223;p29"/>
          <p:cNvPicPr preferRelativeResize="0"/>
          <p:nvPr/>
        </p:nvPicPr>
        <p:blipFill rotWithShape="1">
          <a:blip r:embed="rId3">
            <a:alphaModFix/>
          </a:blip>
          <a:srcRect b="33778" l="0" r="0" t="14287"/>
          <a:stretch/>
        </p:blipFill>
        <p:spPr>
          <a:xfrm>
            <a:off x="4047500" y="4160325"/>
            <a:ext cx="3114675" cy="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83"/>
          <p:cNvSpPr txBox="1"/>
          <p:nvPr>
            <p:ph type="ctrTitle"/>
          </p:nvPr>
        </p:nvSpPr>
        <p:spPr>
          <a:xfrm flipH="1">
            <a:off x="2068194" y="374350"/>
            <a:ext cx="500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6</a:t>
            </a:r>
            <a:endParaRPr/>
          </a:p>
        </p:txBody>
      </p:sp>
      <p:sp>
        <p:nvSpPr>
          <p:cNvPr id="1593" name="Google Shape;1593;p83"/>
          <p:cNvSpPr txBox="1"/>
          <p:nvPr>
            <p:ph idx="1" type="subTitle"/>
          </p:nvPr>
        </p:nvSpPr>
        <p:spPr>
          <a:xfrm flipH="1">
            <a:off x="810600" y="1423400"/>
            <a:ext cx="7522800" cy="3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nth term of a geometric series given n, the initial value, and the ratio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if the </a:t>
            </a:r>
            <a:r>
              <a:rPr lang="en" sz="2400">
                <a:solidFill>
                  <a:schemeClr val="accent5"/>
                </a:solidFill>
              </a:rPr>
              <a:t>initial value is 4</a:t>
            </a:r>
            <a:r>
              <a:rPr lang="en" sz="2400"/>
              <a:t>, the </a:t>
            </a:r>
            <a:r>
              <a:rPr lang="en" sz="2400">
                <a:solidFill>
                  <a:schemeClr val="accent5"/>
                </a:solidFill>
              </a:rPr>
              <a:t>ratio is 2</a:t>
            </a:r>
            <a:r>
              <a:rPr lang="en" sz="2400"/>
              <a:t> and the </a:t>
            </a:r>
            <a:r>
              <a:rPr lang="en" sz="2400">
                <a:solidFill>
                  <a:schemeClr val="accent5"/>
                </a:solidFill>
              </a:rPr>
              <a:t>n is 3</a:t>
            </a:r>
            <a:r>
              <a:rPr lang="en" sz="2400"/>
              <a:t>. The </a:t>
            </a:r>
            <a:r>
              <a:rPr lang="en" sz="2400">
                <a:solidFill>
                  <a:srgbClr val="49E0FD"/>
                </a:solidFill>
              </a:rPr>
              <a:t>value will be 16</a:t>
            </a:r>
            <a:r>
              <a:rPr lang="en" sz="2400"/>
              <a:t>.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84"/>
          <p:cNvSpPr txBox="1"/>
          <p:nvPr>
            <p:ph idx="1" type="body"/>
          </p:nvPr>
        </p:nvSpPr>
        <p:spPr>
          <a:xfrm flipH="1">
            <a:off x="638950" y="1041000"/>
            <a:ext cx="74421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code that will solve for the nth term of an arithmetic sequence given the n, the initial value, and the difference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TEST:</a:t>
            </a:r>
            <a:r>
              <a:rPr lang="en" sz="2400"/>
              <a:t> if the </a:t>
            </a:r>
            <a:r>
              <a:rPr lang="en" sz="2400">
                <a:solidFill>
                  <a:schemeClr val="accent5"/>
                </a:solidFill>
              </a:rPr>
              <a:t>initial value is 4</a:t>
            </a:r>
            <a:r>
              <a:rPr lang="en" sz="2400"/>
              <a:t>, the </a:t>
            </a:r>
            <a:r>
              <a:rPr lang="en" sz="2400">
                <a:solidFill>
                  <a:schemeClr val="accent5"/>
                </a:solidFill>
              </a:rPr>
              <a:t>difference is 2</a:t>
            </a:r>
            <a:r>
              <a:rPr lang="en" sz="2400"/>
              <a:t> and the </a:t>
            </a:r>
            <a:r>
              <a:rPr lang="en" sz="2400">
                <a:solidFill>
                  <a:schemeClr val="accent5"/>
                </a:solidFill>
              </a:rPr>
              <a:t>n </a:t>
            </a:r>
            <a:r>
              <a:rPr lang="en" sz="2400">
                <a:solidFill>
                  <a:schemeClr val="accent5"/>
                </a:solidFill>
              </a:rPr>
              <a:t>is 3</a:t>
            </a:r>
            <a:r>
              <a:rPr lang="en" sz="2400"/>
              <a:t>. The </a:t>
            </a:r>
            <a:r>
              <a:rPr lang="en" sz="2400">
                <a:solidFill>
                  <a:srgbClr val="49E0FD"/>
                </a:solidFill>
              </a:rPr>
              <a:t>value will be 8</a:t>
            </a:r>
            <a:r>
              <a:rPr lang="en" sz="2400"/>
              <a:t>.</a:t>
            </a:r>
            <a:endParaRPr sz="2400"/>
          </a:p>
        </p:txBody>
      </p:sp>
      <p:sp>
        <p:nvSpPr>
          <p:cNvPr id="1599" name="Google Shape;1599;p8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Problem 7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605" name="Google Shape;1605;p85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often and don’t overwrite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86"/>
          <p:cNvSpPr txBox="1"/>
          <p:nvPr>
            <p:ph type="title"/>
          </p:nvPr>
        </p:nvSpPr>
        <p:spPr>
          <a:xfrm>
            <a:off x="739950" y="29115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1611" name="Google Shape;1611;p86"/>
          <p:cNvSpPr txBox="1"/>
          <p:nvPr>
            <p:ph idx="1" type="subTitle"/>
          </p:nvPr>
        </p:nvSpPr>
        <p:spPr>
          <a:xfrm>
            <a:off x="3034775" y="1114800"/>
            <a:ext cx="5529600" cy="3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Git is a popular version control system.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are able to save snapshots of your work giving you a history to look back 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Allows you to create branches making </a:t>
            </a:r>
            <a:r>
              <a:rPr lang="en" sz="2400">
                <a:solidFill>
                  <a:srgbClr val="FFFFFF"/>
                </a:solidFill>
              </a:rPr>
              <a:t>teamwork</a:t>
            </a:r>
            <a:r>
              <a:rPr lang="en" sz="2400">
                <a:solidFill>
                  <a:srgbClr val="FFFFFF"/>
                </a:solidFill>
              </a:rPr>
              <a:t> and collaboration much easier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12" name="Google Shape;1612;p86"/>
          <p:cNvPicPr preferRelativeResize="0"/>
          <p:nvPr/>
        </p:nvPicPr>
        <p:blipFill rotWithShape="1">
          <a:blip r:embed="rId3">
            <a:alphaModFix/>
          </a:blip>
          <a:srcRect b="0" l="0" r="57743" t="0"/>
          <a:stretch/>
        </p:blipFill>
        <p:spPr>
          <a:xfrm>
            <a:off x="609875" y="1362875"/>
            <a:ext cx="1348850" cy="14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86"/>
          <p:cNvPicPr preferRelativeResize="0"/>
          <p:nvPr/>
        </p:nvPicPr>
        <p:blipFill rotWithShape="1">
          <a:blip r:embed="rId4">
            <a:alphaModFix/>
          </a:blip>
          <a:srcRect b="0" l="48675" r="0" t="0"/>
          <a:stretch/>
        </p:blipFill>
        <p:spPr>
          <a:xfrm>
            <a:off x="397050" y="2906550"/>
            <a:ext cx="1774500" cy="15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7"/>
          <p:cNvSpPr txBox="1"/>
          <p:nvPr>
            <p:ph type="title"/>
          </p:nvPr>
        </p:nvSpPr>
        <p:spPr>
          <a:xfrm>
            <a:off x="1591425" y="180150"/>
            <a:ext cx="69681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Privacy and Safety </a:t>
            </a:r>
            <a:endParaRPr sz="3600"/>
          </a:p>
        </p:txBody>
      </p:sp>
      <p:sp>
        <p:nvSpPr>
          <p:cNvPr id="1619" name="Google Shape;1619;p87"/>
          <p:cNvSpPr txBox="1"/>
          <p:nvPr>
            <p:ph idx="1" type="subTitle"/>
          </p:nvPr>
        </p:nvSpPr>
        <p:spPr>
          <a:xfrm>
            <a:off x="1874500" y="1260050"/>
            <a:ext cx="6684900" cy="24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GitHub is open source, if you make a project that you are working on open to the public then anyone will be able to download and use it on their own.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This also means that you can borrow other people’s work as well.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8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in Git</a:t>
            </a:r>
            <a:endParaRPr/>
          </a:p>
        </p:txBody>
      </p:sp>
      <p:pic>
        <p:nvPicPr>
          <p:cNvPr id="1625" name="Google Shape;1625;p88"/>
          <p:cNvPicPr preferRelativeResize="0"/>
          <p:nvPr/>
        </p:nvPicPr>
        <p:blipFill rotWithShape="1">
          <a:blip r:embed="rId3">
            <a:alphaModFix/>
          </a:blip>
          <a:srcRect b="20006" l="2590" r="63982" t="16762"/>
          <a:stretch/>
        </p:blipFill>
        <p:spPr>
          <a:xfrm>
            <a:off x="1837362" y="2014150"/>
            <a:ext cx="5469274" cy="29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88"/>
          <p:cNvSpPr txBox="1"/>
          <p:nvPr/>
        </p:nvSpPr>
        <p:spPr>
          <a:xfrm>
            <a:off x="497325" y="949575"/>
            <a:ext cx="77667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1000"/>
              </a:spcAft>
              <a:buClr>
                <a:srgbClr val="E76A28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E76A28"/>
                </a:solidFill>
                <a:latin typeface="Overpass"/>
                <a:ea typeface="Overpass"/>
                <a:cs typeface="Overpass"/>
                <a:sym typeface="Overpass"/>
              </a:rPr>
              <a:t>1. Working Directory </a:t>
            </a:r>
            <a:r>
              <a:rPr lang="en" sz="2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- This is your local directory, or the folder on your computer with all of the files that are involved in your project.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7" name="Google Shape;1627;p88"/>
          <p:cNvSpPr/>
          <p:nvPr/>
        </p:nvSpPr>
        <p:spPr>
          <a:xfrm>
            <a:off x="1837338" y="2014125"/>
            <a:ext cx="1388700" cy="2910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8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Area</a:t>
            </a:r>
            <a:endParaRPr/>
          </a:p>
        </p:txBody>
      </p:sp>
      <p:pic>
        <p:nvPicPr>
          <p:cNvPr id="1633" name="Google Shape;1633;p89"/>
          <p:cNvPicPr preferRelativeResize="0"/>
          <p:nvPr/>
        </p:nvPicPr>
        <p:blipFill rotWithShape="1">
          <a:blip r:embed="rId3">
            <a:alphaModFix/>
          </a:blip>
          <a:srcRect b="20006" l="2590" r="63982" t="16762"/>
          <a:stretch/>
        </p:blipFill>
        <p:spPr>
          <a:xfrm>
            <a:off x="1837362" y="2014150"/>
            <a:ext cx="5469274" cy="29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89"/>
          <p:cNvSpPr txBox="1"/>
          <p:nvPr/>
        </p:nvSpPr>
        <p:spPr>
          <a:xfrm>
            <a:off x="497325" y="1023225"/>
            <a:ext cx="77667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1000"/>
              </a:spcAft>
              <a:buClr>
                <a:srgbClr val="E76A28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E76A28"/>
                </a:solidFill>
                <a:latin typeface="Overpass"/>
                <a:ea typeface="Overpass"/>
                <a:cs typeface="Overpass"/>
                <a:sym typeface="Overpass"/>
              </a:rPr>
              <a:t>2.</a:t>
            </a:r>
            <a:r>
              <a:rPr lang="en" sz="2000">
                <a:solidFill>
                  <a:srgbClr val="E76A28"/>
                </a:solidFill>
                <a:latin typeface="Overpass"/>
                <a:ea typeface="Overpass"/>
                <a:cs typeface="Overpass"/>
                <a:sym typeface="Overpass"/>
              </a:rPr>
              <a:t> Modified Files - </a:t>
            </a:r>
            <a:r>
              <a:rPr lang="en" sz="2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These are ones that have been changed in anyway, both finished and unfinished.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5" name="Google Shape;1635;p89"/>
          <p:cNvSpPr/>
          <p:nvPr/>
        </p:nvSpPr>
        <p:spPr>
          <a:xfrm>
            <a:off x="3183288" y="2014125"/>
            <a:ext cx="1388700" cy="2910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9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</a:t>
            </a:r>
            <a:endParaRPr/>
          </a:p>
        </p:txBody>
      </p:sp>
      <p:pic>
        <p:nvPicPr>
          <p:cNvPr id="1641" name="Google Shape;1641;p90"/>
          <p:cNvPicPr preferRelativeResize="0"/>
          <p:nvPr/>
        </p:nvPicPr>
        <p:blipFill rotWithShape="1">
          <a:blip r:embed="rId3">
            <a:alphaModFix/>
          </a:blip>
          <a:srcRect b="20006" l="2590" r="63982" t="16762"/>
          <a:stretch/>
        </p:blipFill>
        <p:spPr>
          <a:xfrm>
            <a:off x="1837362" y="2014150"/>
            <a:ext cx="5469274" cy="29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90"/>
          <p:cNvSpPr txBox="1"/>
          <p:nvPr/>
        </p:nvSpPr>
        <p:spPr>
          <a:xfrm>
            <a:off x="497325" y="1023225"/>
            <a:ext cx="77667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1000"/>
              </a:spcAft>
              <a:buClr>
                <a:srgbClr val="E76A28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E76A28"/>
                </a:solidFill>
                <a:latin typeface="Overpass"/>
                <a:ea typeface="Overpass"/>
                <a:cs typeface="Overpass"/>
                <a:sym typeface="Overpass"/>
              </a:rPr>
              <a:t>3. Staging Area - </a:t>
            </a:r>
            <a:r>
              <a:rPr lang="en" sz="2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From all of the files that are changed, the staging area is for all files that you have finished updating.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3" name="Google Shape;1643;p90"/>
          <p:cNvSpPr/>
          <p:nvPr/>
        </p:nvSpPr>
        <p:spPr>
          <a:xfrm>
            <a:off x="4571988" y="2014138"/>
            <a:ext cx="1388700" cy="2910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9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</a:t>
            </a:r>
            <a:endParaRPr/>
          </a:p>
        </p:txBody>
      </p:sp>
      <p:pic>
        <p:nvPicPr>
          <p:cNvPr id="1649" name="Google Shape;1649;p91"/>
          <p:cNvPicPr preferRelativeResize="0"/>
          <p:nvPr/>
        </p:nvPicPr>
        <p:blipFill rotWithShape="1">
          <a:blip r:embed="rId3">
            <a:alphaModFix/>
          </a:blip>
          <a:srcRect b="20006" l="2590" r="63982" t="16762"/>
          <a:stretch/>
        </p:blipFill>
        <p:spPr>
          <a:xfrm>
            <a:off x="1837362" y="2014150"/>
            <a:ext cx="5469274" cy="29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1"/>
          <p:cNvSpPr txBox="1"/>
          <p:nvPr/>
        </p:nvSpPr>
        <p:spPr>
          <a:xfrm>
            <a:off x="497325" y="949575"/>
            <a:ext cx="77667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1000"/>
              </a:spcAft>
              <a:buClr>
                <a:srgbClr val="E76A28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E76A28"/>
                </a:solidFill>
                <a:latin typeface="Overpass"/>
                <a:ea typeface="Overpass"/>
                <a:cs typeface="Overpass"/>
                <a:sym typeface="Overpass"/>
              </a:rPr>
              <a:t>4. Committed - </a:t>
            </a:r>
            <a:r>
              <a:rPr lang="en" sz="2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When you push the finished files to online repository you create a snapshot that is saved, you can always revert back if you don’t like the change.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1" name="Google Shape;1651;p91"/>
          <p:cNvSpPr/>
          <p:nvPr/>
        </p:nvSpPr>
        <p:spPr>
          <a:xfrm>
            <a:off x="5917913" y="2014125"/>
            <a:ext cx="1388700" cy="2910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2"/>
          <p:cNvSpPr txBox="1"/>
          <p:nvPr>
            <p:ph idx="1" type="body"/>
          </p:nvPr>
        </p:nvSpPr>
        <p:spPr>
          <a:xfrm>
            <a:off x="594225" y="994775"/>
            <a:ext cx="80214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config --global user.name &lt;NAME&gt;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this you enter your full name. This will act like a signature on your projects.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57" name="Google Shape;1657;p92"/>
          <p:cNvSpPr txBox="1"/>
          <p:nvPr>
            <p:ph type="title"/>
          </p:nvPr>
        </p:nvSpPr>
        <p:spPr>
          <a:xfrm>
            <a:off x="594225" y="1882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Git Using Terminal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0"/>
          <p:cNvSpPr txBox="1"/>
          <p:nvPr>
            <p:ph idx="1" type="body"/>
          </p:nvPr>
        </p:nvSpPr>
        <p:spPr>
          <a:xfrm>
            <a:off x="573975" y="849550"/>
            <a:ext cx="783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For any variable created the data will be automatically 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chosen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and updated when needed.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Beyond the data type you will need to tell the computer how to store the data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Overpass"/>
              <a:buChar char="○"/>
            </a:pPr>
            <a:r>
              <a:rPr lang="en" sz="2000"/>
              <a:t>Var - basic choice, really not used for much anymore since let came into being. This is global so it is declared everywhere (Basically </a:t>
            </a:r>
            <a:r>
              <a:rPr lang="en" sz="2000"/>
              <a:t>Deprecated</a:t>
            </a:r>
            <a:r>
              <a:rPr lang="en" sz="2000"/>
              <a:t>)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Overpass"/>
              <a:buChar char="○"/>
            </a:pPr>
            <a:r>
              <a:rPr lang="en" sz="2000"/>
              <a:t>Let - the main choice you will using for everything that is able to change.  This is local so it is only used where it is declared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Overpass"/>
              <a:buChar char="○"/>
            </a:pPr>
            <a:r>
              <a:rPr lang="en" sz="2000"/>
              <a:t>Const - only used if you the value should NEVER change.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0"/>
          <p:cNvSpPr txBox="1"/>
          <p:nvPr>
            <p:ph type="title"/>
          </p:nvPr>
        </p:nvSpPr>
        <p:spPr>
          <a:xfrm>
            <a:off x="464150" y="22680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variables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93"/>
          <p:cNvSpPr txBox="1"/>
          <p:nvPr>
            <p:ph idx="1" type="body"/>
          </p:nvPr>
        </p:nvSpPr>
        <p:spPr>
          <a:xfrm>
            <a:off x="594225" y="994775"/>
            <a:ext cx="80214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git config --global user.email &lt;EMAIL&gt;</a:t>
            </a:r>
            <a:endParaRPr sz="24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this you enter your email. Same reason as your name above.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63" name="Google Shape;1663;p93"/>
          <p:cNvSpPr txBox="1"/>
          <p:nvPr>
            <p:ph type="title"/>
          </p:nvPr>
        </p:nvSpPr>
        <p:spPr>
          <a:xfrm>
            <a:off x="594225" y="1882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Git Using Terminal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94"/>
          <p:cNvSpPr txBox="1"/>
          <p:nvPr>
            <p:ph idx="1" type="body"/>
          </p:nvPr>
        </p:nvSpPr>
        <p:spPr>
          <a:xfrm>
            <a:off x="594225" y="1140525"/>
            <a:ext cx="8021400" cy="3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git config --global init.defaultBranch “main”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long time ago the person who created branches called them “master”. 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industry is moving away from that term and starting to call it the “main” branch or the “stable” branch. This does that.</a:t>
            </a:r>
            <a:endParaRPr sz="21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669" name="Google Shape;16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75" y="3770313"/>
            <a:ext cx="69818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4"/>
          <p:cNvSpPr txBox="1"/>
          <p:nvPr>
            <p:ph type="title"/>
          </p:nvPr>
        </p:nvSpPr>
        <p:spPr>
          <a:xfrm>
            <a:off x="594225" y="37687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Git Using Terminal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95"/>
          <p:cNvSpPr txBox="1"/>
          <p:nvPr>
            <p:ph idx="1" type="body"/>
          </p:nvPr>
        </p:nvSpPr>
        <p:spPr>
          <a:xfrm>
            <a:off x="616875" y="1375775"/>
            <a:ext cx="8009700" cy="3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config --global color.ui true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allows your terminal to use colors in the output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76" name="Google Shape;1676;p95"/>
          <p:cNvSpPr txBox="1"/>
          <p:nvPr>
            <p:ph type="title"/>
          </p:nvPr>
        </p:nvSpPr>
        <p:spPr>
          <a:xfrm>
            <a:off x="594225" y="37687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Git Using Terminal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6"/>
          <p:cNvSpPr txBox="1"/>
          <p:nvPr>
            <p:ph idx="1" type="body"/>
          </p:nvPr>
        </p:nvSpPr>
        <p:spPr>
          <a:xfrm>
            <a:off x="616875" y="1156700"/>
            <a:ext cx="8009700" cy="3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config --global core.editor emacs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This should already be the default on most machines but just incase something is wrong we can overwrite it. Emacs is a basic text editor that is run in the terminal for us </a:t>
            </a:r>
            <a:endParaRPr sz="2400"/>
          </a:p>
        </p:txBody>
      </p:sp>
      <p:sp>
        <p:nvSpPr>
          <p:cNvPr id="1682" name="Google Shape;1682;p96"/>
          <p:cNvSpPr txBox="1"/>
          <p:nvPr>
            <p:ph type="title"/>
          </p:nvPr>
        </p:nvSpPr>
        <p:spPr>
          <a:xfrm>
            <a:off x="594225" y="37687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Git Using Terminal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97"/>
          <p:cNvSpPr txBox="1"/>
          <p:nvPr>
            <p:ph idx="1" type="body"/>
          </p:nvPr>
        </p:nvSpPr>
        <p:spPr>
          <a:xfrm flipH="1">
            <a:off x="594225" y="1062825"/>
            <a:ext cx="47970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GitHub</a:t>
            </a:r>
            <a:r>
              <a:rPr lang="en" sz="2400"/>
              <a:t> is an online cloud for hosting repositories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is different from Git but they work together to allow developers from around the world to </a:t>
            </a:r>
            <a:r>
              <a:rPr lang="en" sz="2400"/>
              <a:t>collaborate</a:t>
            </a:r>
            <a:r>
              <a:rPr lang="en" sz="2400"/>
              <a:t> and share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88" name="Google Shape;1688;p9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689" name="Google Shape;1689;p97"/>
          <p:cNvSpPr/>
          <p:nvPr/>
        </p:nvSpPr>
        <p:spPr>
          <a:xfrm>
            <a:off x="5637500" y="1283700"/>
            <a:ext cx="2576100" cy="257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0" name="Google Shape;169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650" y="1457963"/>
            <a:ext cx="2679800" cy="22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8"/>
          <p:cNvSpPr txBox="1"/>
          <p:nvPr>
            <p:ph type="title"/>
          </p:nvPr>
        </p:nvSpPr>
        <p:spPr>
          <a:xfrm>
            <a:off x="594225" y="376875"/>
            <a:ext cx="56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Your Default Branch</a:t>
            </a:r>
            <a:endParaRPr/>
          </a:p>
        </p:txBody>
      </p:sp>
      <p:sp>
        <p:nvSpPr>
          <p:cNvPr id="1696" name="Google Shape;1696;p98"/>
          <p:cNvSpPr txBox="1"/>
          <p:nvPr>
            <p:ph idx="1" type="subTitle"/>
          </p:nvPr>
        </p:nvSpPr>
        <p:spPr>
          <a:xfrm>
            <a:off x="433425" y="1046075"/>
            <a:ext cx="2383200" cy="388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Like I said before, we need to change the default name from “master” to “main” Please go to your settings and follow the arrows. </a:t>
            </a:r>
            <a:endParaRPr sz="2400"/>
          </a:p>
        </p:txBody>
      </p:sp>
      <p:pic>
        <p:nvPicPr>
          <p:cNvPr id="1697" name="Google Shape;16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324" y="1046075"/>
            <a:ext cx="1540026" cy="2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98"/>
          <p:cNvSpPr/>
          <p:nvPr/>
        </p:nvSpPr>
        <p:spPr>
          <a:xfrm>
            <a:off x="2918950" y="3004675"/>
            <a:ext cx="8103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9" name="Google Shape;169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378" y="263825"/>
            <a:ext cx="1042725" cy="268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98"/>
          <p:cNvSpPr/>
          <p:nvPr/>
        </p:nvSpPr>
        <p:spPr>
          <a:xfrm>
            <a:off x="6407275" y="2082325"/>
            <a:ext cx="5463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1" name="Google Shape;170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972" y="3412771"/>
            <a:ext cx="405902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98"/>
          <p:cNvSpPr/>
          <p:nvPr/>
        </p:nvSpPr>
        <p:spPr>
          <a:xfrm rot="-5400000">
            <a:off x="5735825" y="4693350"/>
            <a:ext cx="5295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8"/>
          <p:cNvSpPr txBox="1"/>
          <p:nvPr/>
        </p:nvSpPr>
        <p:spPr>
          <a:xfrm>
            <a:off x="2593750" y="2898750"/>
            <a:ext cx="376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Overpass"/>
                <a:ea typeface="Overpass"/>
                <a:cs typeface="Overpass"/>
                <a:sym typeface="Overpass"/>
              </a:rPr>
              <a:t>1.</a:t>
            </a:r>
            <a:endParaRPr sz="1800">
              <a:solidFill>
                <a:srgbClr val="E69138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4" name="Google Shape;1704;p98"/>
          <p:cNvSpPr txBox="1"/>
          <p:nvPr/>
        </p:nvSpPr>
        <p:spPr>
          <a:xfrm>
            <a:off x="6076175" y="1973275"/>
            <a:ext cx="37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r>
              <a:rPr lang="en" sz="1800">
                <a:solidFill>
                  <a:srgbClr val="E69138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800">
              <a:solidFill>
                <a:srgbClr val="E69138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5" name="Google Shape;1705;p98"/>
          <p:cNvSpPr txBox="1"/>
          <p:nvPr/>
        </p:nvSpPr>
        <p:spPr>
          <a:xfrm>
            <a:off x="5450900" y="4644425"/>
            <a:ext cx="376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r>
              <a:rPr lang="en" sz="1800">
                <a:solidFill>
                  <a:srgbClr val="E69138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800">
              <a:solidFill>
                <a:srgbClr val="E69138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99"/>
          <p:cNvSpPr txBox="1"/>
          <p:nvPr>
            <p:ph idx="1" type="body"/>
          </p:nvPr>
        </p:nvSpPr>
        <p:spPr>
          <a:xfrm>
            <a:off x="594225" y="1187050"/>
            <a:ext cx="52737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are going to create a new repo on github please log in and look for the new button in the top right.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Please name the  repository “Git Practice”.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the Repo Private.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Initialize the Repo with a README file. </a:t>
            </a:r>
            <a:endParaRPr sz="2400"/>
          </a:p>
        </p:txBody>
      </p:sp>
      <p:sp>
        <p:nvSpPr>
          <p:cNvPr id="1711" name="Google Shape;1711;p9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GitHub</a:t>
            </a:r>
            <a:endParaRPr/>
          </a:p>
        </p:txBody>
      </p:sp>
      <p:pic>
        <p:nvPicPr>
          <p:cNvPr id="1712" name="Google Shape;1712;p99"/>
          <p:cNvPicPr preferRelativeResize="0"/>
          <p:nvPr/>
        </p:nvPicPr>
        <p:blipFill rotWithShape="1">
          <a:blip r:embed="rId3">
            <a:alphaModFix/>
          </a:blip>
          <a:srcRect b="15016" l="0" r="0" t="0"/>
          <a:stretch/>
        </p:blipFill>
        <p:spPr>
          <a:xfrm>
            <a:off x="6714675" y="197174"/>
            <a:ext cx="1482675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99"/>
          <p:cNvSpPr/>
          <p:nvPr/>
        </p:nvSpPr>
        <p:spPr>
          <a:xfrm>
            <a:off x="7692978" y="1115821"/>
            <a:ext cx="469500" cy="319500"/>
          </a:xfrm>
          <a:prstGeom prst="roundRect">
            <a:avLst>
              <a:gd fmla="val 2596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9"/>
          <p:cNvSpPr/>
          <p:nvPr/>
        </p:nvSpPr>
        <p:spPr>
          <a:xfrm>
            <a:off x="7237232" y="1160770"/>
            <a:ext cx="4374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5" name="Google Shape;17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750" y="1766275"/>
            <a:ext cx="3016526" cy="3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00"/>
          <p:cNvSpPr txBox="1"/>
          <p:nvPr>
            <p:ph type="title"/>
          </p:nvPr>
        </p:nvSpPr>
        <p:spPr>
          <a:xfrm>
            <a:off x="353750" y="370825"/>
            <a:ext cx="5439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Setting up your local repo</a:t>
            </a:r>
            <a:endParaRPr sz="3000"/>
          </a:p>
        </p:txBody>
      </p:sp>
      <p:sp>
        <p:nvSpPr>
          <p:cNvPr id="1721" name="Google Shape;1721;p100"/>
          <p:cNvSpPr txBox="1"/>
          <p:nvPr>
            <p:ph idx="1" type="subTitle"/>
          </p:nvPr>
        </p:nvSpPr>
        <p:spPr>
          <a:xfrm>
            <a:off x="437325" y="1252001"/>
            <a:ext cx="73209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Now that we have an online repository let’s move it to a local repo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Please navigate to where you want your local repo created and then use the following code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clone URL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This will create a directory on your computer that you can modify in conjunction with GitHub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01"/>
          <p:cNvSpPr txBox="1"/>
          <p:nvPr>
            <p:ph idx="1" type="body"/>
          </p:nvPr>
        </p:nvSpPr>
        <p:spPr>
          <a:xfrm>
            <a:off x="594225" y="1187050"/>
            <a:ext cx="6864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are going to use terminal to add all 3 standard files to the repo.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PC: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cd. &gt; FILENAME</a:t>
            </a:r>
            <a:endParaRPr sz="24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MacOS: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echo &gt; FILENAME</a:t>
            </a:r>
            <a:endParaRPr sz="24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27" name="Google Shape;1727;p10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Your Repo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02"/>
          <p:cNvSpPr txBox="1"/>
          <p:nvPr>
            <p:ph idx="1" type="body"/>
          </p:nvPr>
        </p:nvSpPr>
        <p:spPr>
          <a:xfrm>
            <a:off x="1877500" y="1350100"/>
            <a:ext cx="6663300" cy="3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Please use those codes to add :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index.html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style.css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math.js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33" name="Google Shape;1733;p102"/>
          <p:cNvSpPr txBox="1"/>
          <p:nvPr>
            <p:ph type="title"/>
          </p:nvPr>
        </p:nvSpPr>
        <p:spPr>
          <a:xfrm>
            <a:off x="594225" y="37687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your Repo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1"/>
          <p:cNvSpPr txBox="1"/>
          <p:nvPr>
            <p:ph idx="1" type="body"/>
          </p:nvPr>
        </p:nvSpPr>
        <p:spPr>
          <a:xfrm>
            <a:off x="594225" y="1408000"/>
            <a:ext cx="47970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Before a work can be used as a variable to hold a value you need to declare it. 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The act of declaring a word as a variable reserves the word for use later in the code and points to a specific reference </a:t>
            </a:r>
            <a:endParaRPr sz="2200"/>
          </a:p>
        </p:txBody>
      </p:sp>
      <p:sp>
        <p:nvSpPr>
          <p:cNvPr id="1235" name="Google Shape;1235;p3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Declaring a variable</a:t>
            </a:r>
            <a:endParaRPr/>
          </a:p>
        </p:txBody>
      </p:sp>
      <p:pic>
        <p:nvPicPr>
          <p:cNvPr id="1236" name="Google Shape;1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625" y="1468275"/>
            <a:ext cx="1936425" cy="22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3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your Online Repo</a:t>
            </a:r>
            <a:endParaRPr/>
          </a:p>
        </p:txBody>
      </p:sp>
      <p:sp>
        <p:nvSpPr>
          <p:cNvPr id="1739" name="Google Shape;1739;p103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your work to the cloud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04"/>
          <p:cNvSpPr txBox="1"/>
          <p:nvPr>
            <p:ph idx="1" type="body"/>
          </p:nvPr>
        </p:nvSpPr>
        <p:spPr>
          <a:xfrm>
            <a:off x="594225" y="1221775"/>
            <a:ext cx="41892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20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E0F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We can see how our files are doing by checking the status of them.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Since we just added those 3 files we can see that they are now considered modified files.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45" name="Google Shape;1745;p104"/>
          <p:cNvSpPr txBox="1"/>
          <p:nvPr>
            <p:ph type="title"/>
          </p:nvPr>
        </p:nvSpPr>
        <p:spPr>
          <a:xfrm>
            <a:off x="594225" y="3768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TERMINAL COMMANDS</a:t>
            </a:r>
            <a:endParaRPr/>
          </a:p>
        </p:txBody>
      </p:sp>
      <p:pic>
        <p:nvPicPr>
          <p:cNvPr id="1746" name="Google Shape;1746;p104"/>
          <p:cNvPicPr preferRelativeResize="0"/>
          <p:nvPr/>
        </p:nvPicPr>
        <p:blipFill rotWithShape="1">
          <a:blip r:embed="rId3">
            <a:alphaModFix/>
          </a:blip>
          <a:srcRect b="20074" l="2830" r="81053" t="18082"/>
          <a:stretch/>
        </p:blipFill>
        <p:spPr>
          <a:xfrm>
            <a:off x="5087913" y="1152850"/>
            <a:ext cx="3231821" cy="348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4"/>
          <p:cNvSpPr/>
          <p:nvPr/>
        </p:nvSpPr>
        <p:spPr>
          <a:xfrm>
            <a:off x="6532375" y="2657850"/>
            <a:ext cx="3429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5"/>
          <p:cNvSpPr txBox="1"/>
          <p:nvPr>
            <p:ph idx="1" type="body"/>
          </p:nvPr>
        </p:nvSpPr>
        <p:spPr>
          <a:xfrm>
            <a:off x="594225" y="1221775"/>
            <a:ext cx="39552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0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add -A</a:t>
            </a:r>
            <a:endParaRPr sz="20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E0F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Now that we have added files to our local repo we need to move them to the staging area so that we can save them.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This only moves modified files, saving space and time.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53" name="Google Shape;1753;p105"/>
          <p:cNvSpPr txBox="1"/>
          <p:nvPr>
            <p:ph type="title"/>
          </p:nvPr>
        </p:nvSpPr>
        <p:spPr>
          <a:xfrm>
            <a:off x="594225" y="3768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TERMINAL COMMANDS</a:t>
            </a:r>
            <a:endParaRPr/>
          </a:p>
        </p:txBody>
      </p:sp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20074" l="11114" r="72644" t="18082"/>
          <a:stretch/>
        </p:blipFill>
        <p:spPr>
          <a:xfrm>
            <a:off x="5064475" y="1290350"/>
            <a:ext cx="3256848" cy="348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05"/>
          <p:cNvSpPr/>
          <p:nvPr/>
        </p:nvSpPr>
        <p:spPr>
          <a:xfrm>
            <a:off x="6532375" y="2657850"/>
            <a:ext cx="3429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 txBox="1"/>
          <p:nvPr>
            <p:ph idx="1" type="body"/>
          </p:nvPr>
        </p:nvSpPr>
        <p:spPr>
          <a:xfrm>
            <a:off x="594225" y="1141350"/>
            <a:ext cx="39552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0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it commit -m &lt;COMMENT&gt;</a:t>
            </a:r>
            <a:endParaRPr sz="2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This will take those files that you just added and commit, or save, them as a snapshot in your repo.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Make sure the comment on the end of the commit is meaningful for what you completed since the last commit.</a:t>
            </a:r>
            <a:endParaRPr sz="2000"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594225" y="3768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TERMINAL COMMANDS</a:t>
            </a:r>
            <a:endParaRPr/>
          </a:p>
        </p:txBody>
      </p:sp>
      <p:pic>
        <p:nvPicPr>
          <p:cNvPr id="1762" name="Google Shape;1762;p106"/>
          <p:cNvPicPr preferRelativeResize="0"/>
          <p:nvPr/>
        </p:nvPicPr>
        <p:blipFill rotWithShape="1">
          <a:blip r:embed="rId3">
            <a:alphaModFix/>
          </a:blip>
          <a:srcRect b="20074" l="19374" r="64294" t="18082"/>
          <a:stretch/>
        </p:blipFill>
        <p:spPr>
          <a:xfrm>
            <a:off x="5066476" y="1152850"/>
            <a:ext cx="3274704" cy="348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06"/>
          <p:cNvSpPr/>
          <p:nvPr/>
        </p:nvSpPr>
        <p:spPr>
          <a:xfrm>
            <a:off x="6532375" y="2657850"/>
            <a:ext cx="3429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07"/>
          <p:cNvSpPr txBox="1"/>
          <p:nvPr>
            <p:ph idx="1" type="body"/>
          </p:nvPr>
        </p:nvSpPr>
        <p:spPr>
          <a:xfrm flipH="1">
            <a:off x="508500" y="998475"/>
            <a:ext cx="4797000" cy="383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When you pull or push there is a chance of getting a conflict, A file that has been modified by you and someone else since the last save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To help prevent this make sure you always pull before you push, this will allow you to fix conflicts locally and then push it when you are done. </a:t>
            </a:r>
            <a:endParaRPr sz="2400"/>
          </a:p>
        </p:txBody>
      </p:sp>
      <p:sp>
        <p:nvSpPr>
          <p:cNvPr id="1769" name="Google Shape;1769;p107"/>
          <p:cNvSpPr txBox="1"/>
          <p:nvPr>
            <p:ph type="title"/>
          </p:nvPr>
        </p:nvSpPr>
        <p:spPr>
          <a:xfrm>
            <a:off x="508500" y="3125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CONFLICTS</a:t>
            </a:r>
            <a:endParaRPr/>
          </a:p>
        </p:txBody>
      </p:sp>
      <p:pic>
        <p:nvPicPr>
          <p:cNvPr id="1770" name="Google Shape;17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50" y="1397975"/>
            <a:ext cx="3486299" cy="23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08"/>
          <p:cNvSpPr txBox="1"/>
          <p:nvPr>
            <p:ph type="title"/>
          </p:nvPr>
        </p:nvSpPr>
        <p:spPr>
          <a:xfrm>
            <a:off x="594225" y="3768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TERMINAL COMMANDS</a:t>
            </a:r>
            <a:endParaRPr/>
          </a:p>
        </p:txBody>
      </p:sp>
      <p:sp>
        <p:nvSpPr>
          <p:cNvPr id="1776" name="Google Shape;1776;p108"/>
          <p:cNvSpPr txBox="1"/>
          <p:nvPr>
            <p:ph idx="1" type="body"/>
          </p:nvPr>
        </p:nvSpPr>
        <p:spPr>
          <a:xfrm>
            <a:off x="892875" y="1453225"/>
            <a:ext cx="68910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git pull</a:t>
            </a:r>
            <a:endParaRPr sz="2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Pull will update your local repo to match the online repo.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If another team member has committed work for the project and you need to get that work onto your local repo to work, you use pull.</a:t>
            </a:r>
            <a:endParaRPr sz="2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09"/>
          <p:cNvSpPr txBox="1"/>
          <p:nvPr>
            <p:ph type="title"/>
          </p:nvPr>
        </p:nvSpPr>
        <p:spPr>
          <a:xfrm>
            <a:off x="594225" y="37687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TERMINAL COMMANDS</a:t>
            </a:r>
            <a:endParaRPr/>
          </a:p>
        </p:txBody>
      </p:sp>
      <p:sp>
        <p:nvSpPr>
          <p:cNvPr id="1782" name="Google Shape;1782;p109"/>
          <p:cNvSpPr txBox="1"/>
          <p:nvPr>
            <p:ph idx="1" type="body"/>
          </p:nvPr>
        </p:nvSpPr>
        <p:spPr>
          <a:xfrm>
            <a:off x="4366125" y="1311288"/>
            <a:ext cx="39552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git push</a:t>
            </a:r>
            <a:endParaRPr sz="2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When you commit it is only saved on the local repo, we use push to then save update your online repo (GitHub).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Another benefit is that you can then share this work with anyone else on that repo.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83" name="Google Shape;17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75" y="1041788"/>
            <a:ext cx="2210421" cy="38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10"/>
          <p:cNvSpPr txBox="1"/>
          <p:nvPr>
            <p:ph idx="1" type="body"/>
          </p:nvPr>
        </p:nvSpPr>
        <p:spPr>
          <a:xfrm>
            <a:off x="714175" y="1024200"/>
            <a:ext cx="7309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Please go onto google classroom and see the west-mec return to in-person packet.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While we wait please read through it as much as you need and then ask any questions that you have about returning in person. I want to answer all of them and before class starts is the best time. (you can ask on mic or message or </a:t>
            </a:r>
            <a:r>
              <a:rPr lang="en" sz="2400"/>
              <a:t>private</a:t>
            </a:r>
            <a:r>
              <a:rPr lang="en" sz="2400"/>
              <a:t> message if you want.)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49E0FD"/>
                </a:solidFill>
              </a:rPr>
              <a:t>I also added cheat sheets to the class if you want to download those</a:t>
            </a:r>
            <a:endParaRPr sz="1700">
              <a:solidFill>
                <a:srgbClr val="49E0FD"/>
              </a:solidFill>
            </a:endParaRPr>
          </a:p>
        </p:txBody>
      </p:sp>
      <p:sp>
        <p:nvSpPr>
          <p:cNvPr id="1789" name="Google Shape;1789;p110"/>
          <p:cNvSpPr txBox="1"/>
          <p:nvPr>
            <p:ph type="title"/>
          </p:nvPr>
        </p:nvSpPr>
        <p:spPr>
          <a:xfrm>
            <a:off x="714175" y="3339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Bellwork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11"/>
          <p:cNvSpPr txBox="1"/>
          <p:nvPr>
            <p:ph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</a:t>
            </a:r>
            <a:endParaRPr/>
          </a:p>
        </p:txBody>
      </p:sp>
      <p:sp>
        <p:nvSpPr>
          <p:cNvPr id="1795" name="Google Shape;1795;p111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let you work on several things at once without conflicts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12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</a:t>
            </a:r>
            <a:endParaRPr/>
          </a:p>
        </p:txBody>
      </p:sp>
      <p:sp>
        <p:nvSpPr>
          <p:cNvPr id="1801" name="Google Shape;1801;p112"/>
          <p:cNvSpPr txBox="1"/>
          <p:nvPr>
            <p:ph idx="1" type="subTitle"/>
          </p:nvPr>
        </p:nvSpPr>
        <p:spPr>
          <a:xfrm>
            <a:off x="296700" y="1030500"/>
            <a:ext cx="80217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 order to avoid conflicts in coding you can use </a:t>
            </a:r>
            <a:r>
              <a:rPr lang="en" sz="2400">
                <a:solidFill>
                  <a:srgbClr val="E76A28"/>
                </a:solidFill>
              </a:rPr>
              <a:t>branches</a:t>
            </a:r>
            <a:endParaRPr sz="2400">
              <a:solidFill>
                <a:srgbClr val="E76A28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Branches create a seperate snapshot, kind of like your own work space, so that you can save all you want without changing the main branch.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02" name="Google Shape;1802;p112"/>
          <p:cNvPicPr preferRelativeResize="0"/>
          <p:nvPr/>
        </p:nvPicPr>
        <p:blipFill rotWithShape="1">
          <a:blip r:embed="rId3">
            <a:alphaModFix/>
          </a:blip>
          <a:srcRect b="0" l="999" r="0" t="0"/>
          <a:stretch/>
        </p:blipFill>
        <p:spPr>
          <a:xfrm>
            <a:off x="4372517" y="3081500"/>
            <a:ext cx="3992958" cy="19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2"/>
          <p:cNvSpPr txBox="1"/>
          <p:nvPr>
            <p:ph type="ctrTitle"/>
          </p:nvPr>
        </p:nvSpPr>
        <p:spPr>
          <a:xfrm>
            <a:off x="3854025" y="181575"/>
            <a:ext cx="507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 Naming Conventions</a:t>
            </a:r>
            <a:endParaRPr sz="3000"/>
          </a:p>
        </p:txBody>
      </p:sp>
      <p:sp>
        <p:nvSpPr>
          <p:cNvPr id="1242" name="Google Shape;1242;p32"/>
          <p:cNvSpPr txBox="1"/>
          <p:nvPr>
            <p:ph idx="1" type="subTitle"/>
          </p:nvPr>
        </p:nvSpPr>
        <p:spPr>
          <a:xfrm>
            <a:off x="3419050" y="851900"/>
            <a:ext cx="5505900" cy="4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900"/>
              <a:t>When you name your variables there are a few rules that you need to follow.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</a:pPr>
            <a:r>
              <a:rPr lang="en" sz="1900"/>
              <a:t>Camel case for names longer than one word 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thisIsAVariableName</a:t>
            </a:r>
            <a:r>
              <a:rPr lang="en" sz="1150">
                <a:solidFill>
                  <a:srgbClr val="F92672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cheeseBurger;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○"/>
            </a:pPr>
            <a:r>
              <a:rPr lang="en" sz="1900"/>
              <a:t>No spaces can be used</a:t>
            </a:r>
            <a:endParaRPr sz="1900"/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cheese Burger;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○"/>
            </a:pPr>
            <a:r>
              <a:rPr lang="en" sz="1900"/>
              <a:t>You can’t use reserved words</a:t>
            </a:r>
            <a:endParaRPr sz="19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		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this</a:t>
            </a:r>
            <a:r>
              <a:rPr lang="en" sz="1150">
                <a:solidFill>
                  <a:srgbClr val="F92672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const;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○"/>
            </a:pPr>
            <a:r>
              <a:rPr lang="en" sz="1900"/>
              <a:t>Should only start with a $, a _ , or a letter</a:t>
            </a:r>
            <a:endParaRPr sz="1900"/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$this</a:t>
            </a:r>
            <a:r>
              <a:rPr lang="en" sz="1150">
                <a:solidFill>
                  <a:srgbClr val="F92672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_const;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○"/>
            </a:pPr>
            <a:r>
              <a:rPr lang="en" sz="1900"/>
              <a:t>Every name is case sensitive </a:t>
            </a:r>
            <a:endParaRPr sz="1900"/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happy </a:t>
            </a:r>
            <a:r>
              <a:rPr lang="en" sz="1400"/>
              <a:t>does not equal</a:t>
            </a:r>
            <a:r>
              <a:rPr lang="en" sz="1900"/>
              <a:t> </a:t>
            </a:r>
            <a:r>
              <a:rPr lang="en" sz="1150">
                <a:solidFill>
                  <a:srgbClr val="49E0FD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CCCCCC"/>
                </a:solidFill>
                <a:highlight>
                  <a:srgbClr val="1C1C1C"/>
                </a:highlight>
                <a:latin typeface="Courier New"/>
                <a:ea typeface="Courier New"/>
                <a:cs typeface="Courier New"/>
                <a:sym typeface="Courier New"/>
              </a:rPr>
              <a:t> HAPPY</a:t>
            </a:r>
            <a:endParaRPr sz="1150">
              <a:solidFill>
                <a:srgbClr val="CCCCCC"/>
              </a:solidFill>
              <a:highlight>
                <a:srgbClr val="1C1C1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43" name="Google Shape;1243;p32"/>
          <p:cNvSpPr txBox="1"/>
          <p:nvPr/>
        </p:nvSpPr>
        <p:spPr>
          <a:xfrm>
            <a:off x="827463" y="2982600"/>
            <a:ext cx="2304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Why we have rules</a:t>
            </a:r>
            <a:endParaRPr sz="2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44" name="Google Shape;1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0" y="3549098"/>
            <a:ext cx="3749124" cy="110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1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</a:t>
            </a:r>
            <a:endParaRPr/>
          </a:p>
        </p:txBody>
      </p:sp>
      <p:sp>
        <p:nvSpPr>
          <p:cNvPr id="1808" name="Google Shape;1808;p113"/>
          <p:cNvSpPr txBox="1"/>
          <p:nvPr>
            <p:ph idx="1" type="subTitle"/>
          </p:nvPr>
        </p:nvSpPr>
        <p:spPr>
          <a:xfrm>
            <a:off x="3943475" y="1619700"/>
            <a:ext cx="47007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[BRANCH]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This will create a new branch that you can use to do work away from your main branch.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09" name="Google Shape;180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8" y="1225850"/>
            <a:ext cx="3008650" cy="2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1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</a:t>
            </a:r>
            <a:endParaRPr/>
          </a:p>
        </p:txBody>
      </p:sp>
      <p:sp>
        <p:nvSpPr>
          <p:cNvPr id="1815" name="Google Shape;1815;p114"/>
          <p:cNvSpPr txBox="1"/>
          <p:nvPr>
            <p:ph idx="1" type="subTitle"/>
          </p:nvPr>
        </p:nvSpPr>
        <p:spPr>
          <a:xfrm>
            <a:off x="219550" y="1167650"/>
            <a:ext cx="54042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checkout [BRANCH]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This will switch you to a new branch. Now when you commit it will be saved under this new branch and won’t overwrite the main branch.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16" name="Google Shape;1816;p114"/>
          <p:cNvPicPr preferRelativeResize="0"/>
          <p:nvPr/>
        </p:nvPicPr>
        <p:blipFill rotWithShape="1">
          <a:blip r:embed="rId3">
            <a:alphaModFix/>
          </a:blip>
          <a:srcRect b="22988" l="0" r="0" t="0"/>
          <a:stretch/>
        </p:blipFill>
        <p:spPr>
          <a:xfrm>
            <a:off x="5700900" y="1089075"/>
            <a:ext cx="3141825" cy="32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15"/>
          <p:cNvSpPr txBox="1"/>
          <p:nvPr>
            <p:ph type="ctrTitle"/>
          </p:nvPr>
        </p:nvSpPr>
        <p:spPr>
          <a:xfrm>
            <a:off x="3504275" y="215825"/>
            <a:ext cx="5139900" cy="7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Extra Commands</a:t>
            </a:r>
            <a:endParaRPr/>
          </a:p>
        </p:txBody>
      </p:sp>
      <p:sp>
        <p:nvSpPr>
          <p:cNvPr id="1822" name="Google Shape;1822;p115"/>
          <p:cNvSpPr txBox="1"/>
          <p:nvPr>
            <p:ph idx="1" type="subTitle"/>
          </p:nvPr>
        </p:nvSpPr>
        <p:spPr>
          <a:xfrm>
            <a:off x="2013000" y="976900"/>
            <a:ext cx="7045500" cy="3996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checkout -b [BRANCH]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Roboto Mono"/>
              <a:buChar char="○"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Will create a new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branch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AND switch to it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diff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Roboto Mono"/>
              <a:buChar char="○"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Will show you what has been added since the last commit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it [command] --help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Roboto Mono"/>
              <a:buChar char="○"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Will open a document that will help you with that command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16"/>
          <p:cNvSpPr txBox="1"/>
          <p:nvPr>
            <p:ph type="title"/>
          </p:nvPr>
        </p:nvSpPr>
        <p:spPr>
          <a:xfrm>
            <a:off x="452925" y="30150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</a:t>
            </a:r>
            <a:endParaRPr/>
          </a:p>
        </p:txBody>
      </p:sp>
      <p:sp>
        <p:nvSpPr>
          <p:cNvPr id="1828" name="Google Shape;1828;p116"/>
          <p:cNvSpPr txBox="1"/>
          <p:nvPr>
            <p:ph idx="1" type="subTitle"/>
          </p:nvPr>
        </p:nvSpPr>
        <p:spPr>
          <a:xfrm>
            <a:off x="296700" y="1030500"/>
            <a:ext cx="5087100" cy="26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When creating branches make sure that everyone knows the layout and where their work should be done.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ONE PERSON IS IN CHARGE BOTH IN INDUSTRY AND IN CLASS!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29" name="Google Shape;18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800" y="391863"/>
            <a:ext cx="3290399" cy="435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17"/>
          <p:cNvSpPr txBox="1"/>
          <p:nvPr>
            <p:ph idx="1" type="body"/>
          </p:nvPr>
        </p:nvSpPr>
        <p:spPr>
          <a:xfrm>
            <a:off x="594225" y="1187050"/>
            <a:ext cx="6864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Merging is EXTREMELY annoying and hard to do in the console, so we don’t… The easy way is usually the better way.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Overpass"/>
              <a:buChar char="●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If only there was a program out there that would help us to deal with conflicts...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17"/>
          <p:cNvSpPr txBox="1"/>
          <p:nvPr>
            <p:ph type="title"/>
          </p:nvPr>
        </p:nvSpPr>
        <p:spPr>
          <a:xfrm>
            <a:off x="594225" y="376875"/>
            <a:ext cx="64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has to be a better way...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8"/>
          <p:cNvSpPr txBox="1"/>
          <p:nvPr>
            <p:ph idx="1" type="body"/>
          </p:nvPr>
        </p:nvSpPr>
        <p:spPr>
          <a:xfrm>
            <a:off x="176025" y="1073250"/>
            <a:ext cx="56334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 your machines you can install a 3rd party software called gitkraken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GitKraken is a tool that allows us to visualize the Git process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This is the main tool used in industry to help with large scale projects and you helps </a:t>
            </a:r>
            <a:r>
              <a:rPr lang="en" sz="2400"/>
              <a:t>immensely</a:t>
            </a:r>
            <a:r>
              <a:rPr lang="en" sz="2400"/>
              <a:t> with merging conflicts. </a:t>
            </a:r>
            <a:endParaRPr sz="2400"/>
          </a:p>
        </p:txBody>
      </p:sp>
      <p:sp>
        <p:nvSpPr>
          <p:cNvPr id="1841" name="Google Shape;1841;p11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now there is! GitKraken</a:t>
            </a:r>
            <a:endParaRPr/>
          </a:p>
        </p:txBody>
      </p:sp>
      <p:pic>
        <p:nvPicPr>
          <p:cNvPr id="1842" name="Google Shape;18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425" y="822275"/>
            <a:ext cx="3498975" cy="3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19"/>
          <p:cNvSpPr txBox="1"/>
          <p:nvPr>
            <p:ph idx="4" type="subTitle"/>
          </p:nvPr>
        </p:nvSpPr>
        <p:spPr>
          <a:xfrm>
            <a:off x="594225" y="1206350"/>
            <a:ext cx="5284200" cy="3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Every commit is saved in order no matter who submitted it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Older branches are color coded to help prioritizing.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The comments are always </a:t>
            </a:r>
            <a:r>
              <a:rPr lang="en" sz="2400"/>
              <a:t>visible</a:t>
            </a:r>
            <a:r>
              <a:rPr lang="en" sz="2400"/>
              <a:t> on the right side of the screen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There are lines drawn from 1 snapshot to another when branched or merged</a:t>
            </a:r>
            <a:endParaRPr sz="2400"/>
          </a:p>
        </p:txBody>
      </p:sp>
      <p:sp>
        <p:nvSpPr>
          <p:cNvPr id="1848" name="Google Shape;1848;p119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branches</a:t>
            </a:r>
            <a:endParaRPr/>
          </a:p>
        </p:txBody>
      </p:sp>
      <p:pic>
        <p:nvPicPr>
          <p:cNvPr id="1849" name="Google Shape;1849;p119"/>
          <p:cNvPicPr preferRelativeResize="0"/>
          <p:nvPr/>
        </p:nvPicPr>
        <p:blipFill rotWithShape="1">
          <a:blip r:embed="rId3">
            <a:alphaModFix/>
          </a:blip>
          <a:srcRect b="0" l="0" r="0" t="3306"/>
          <a:stretch/>
        </p:blipFill>
        <p:spPr>
          <a:xfrm>
            <a:off x="5736125" y="1206350"/>
            <a:ext cx="3094549" cy="36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20"/>
          <p:cNvSpPr/>
          <p:nvPr/>
        </p:nvSpPr>
        <p:spPr>
          <a:xfrm>
            <a:off x="3566325" y="223250"/>
            <a:ext cx="438300" cy="17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20"/>
          <p:cNvSpPr txBox="1"/>
          <p:nvPr>
            <p:ph type="title"/>
          </p:nvPr>
        </p:nvSpPr>
        <p:spPr>
          <a:xfrm>
            <a:off x="1031425" y="590350"/>
            <a:ext cx="184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Branches</a:t>
            </a:r>
            <a:endParaRPr/>
          </a:p>
        </p:txBody>
      </p:sp>
      <p:pic>
        <p:nvPicPr>
          <p:cNvPr id="1856" name="Google Shape;185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327" y="223263"/>
            <a:ext cx="4234797" cy="174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20"/>
          <p:cNvSpPr txBox="1"/>
          <p:nvPr/>
        </p:nvSpPr>
        <p:spPr>
          <a:xfrm>
            <a:off x="283000" y="2074925"/>
            <a:ext cx="78954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verpass"/>
              <a:buChar char="●"/>
            </a:pP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 branches that you create should give meaning to what is going to happen in them. </a:t>
            </a:r>
            <a:endParaRPr sz="2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verpass"/>
              <a:buChar char="●"/>
            </a:pP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When you work in small groups you can name the branches by your names or by what you are working on. </a:t>
            </a:r>
            <a:endParaRPr sz="2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verpass"/>
              <a:buChar char="●"/>
            </a:pP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 few branches that you will see a lot are </a:t>
            </a:r>
            <a:r>
              <a:rPr lang="en" sz="2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“features”</a:t>
            </a: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r>
              <a:rPr lang="en" sz="2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 “main”</a:t>
            </a: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r>
              <a:rPr lang="en" sz="2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 “bugs/patching”</a:t>
            </a: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r>
              <a:rPr lang="en" sz="2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 ”release” </a:t>
            </a:r>
            <a:r>
              <a:rPr lang="en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and </a:t>
            </a:r>
            <a:r>
              <a:rPr lang="en" sz="22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“dev”</a:t>
            </a:r>
            <a:endParaRPr sz="2200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21"/>
          <p:cNvSpPr txBox="1"/>
          <p:nvPr>
            <p:ph idx="1" type="body"/>
          </p:nvPr>
        </p:nvSpPr>
        <p:spPr>
          <a:xfrm>
            <a:off x="470100" y="1016600"/>
            <a:ext cx="82038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When you finish up with the work on your branch, such as fixing a bug or updating your UI then you can </a:t>
            </a:r>
            <a:r>
              <a:rPr lang="en" sz="2400">
                <a:solidFill>
                  <a:schemeClr val="accent5"/>
                </a:solidFill>
              </a:rPr>
              <a:t>merge </a:t>
            </a:r>
            <a:r>
              <a:rPr lang="en" sz="2400"/>
              <a:t>your branch back into the main branch. </a:t>
            </a:r>
            <a:endParaRPr sz="2400"/>
          </a:p>
        </p:txBody>
      </p:sp>
      <p:sp>
        <p:nvSpPr>
          <p:cNvPr id="1863" name="Google Shape;1863;p121"/>
          <p:cNvSpPr txBox="1"/>
          <p:nvPr>
            <p:ph type="title"/>
          </p:nvPr>
        </p:nvSpPr>
        <p:spPr>
          <a:xfrm>
            <a:off x="459350" y="2689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</a:t>
            </a:r>
            <a:endParaRPr/>
          </a:p>
        </p:txBody>
      </p:sp>
      <p:pic>
        <p:nvPicPr>
          <p:cNvPr id="1864" name="Google Shape;18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575" y="2434950"/>
            <a:ext cx="4088353" cy="235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21"/>
          <p:cNvSpPr txBox="1"/>
          <p:nvPr/>
        </p:nvSpPr>
        <p:spPr>
          <a:xfrm>
            <a:off x="459350" y="2666425"/>
            <a:ext cx="43758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Merging is the act of combining the information added in one branch to the information present in another branch.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6" name="Google Shape;1866;p121"/>
          <p:cNvSpPr txBox="1"/>
          <p:nvPr/>
        </p:nvSpPr>
        <p:spPr>
          <a:xfrm>
            <a:off x="459350" y="2666425"/>
            <a:ext cx="4937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2"/>
          <p:cNvSpPr txBox="1"/>
          <p:nvPr>
            <p:ph type="title"/>
          </p:nvPr>
        </p:nvSpPr>
        <p:spPr>
          <a:xfrm>
            <a:off x="594225" y="386125"/>
            <a:ext cx="24063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Merge</a:t>
            </a:r>
            <a:endParaRPr/>
          </a:p>
        </p:txBody>
      </p:sp>
      <p:pic>
        <p:nvPicPr>
          <p:cNvPr id="1872" name="Google Shape;187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723" y="136875"/>
            <a:ext cx="3051750" cy="1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22"/>
          <p:cNvSpPr txBox="1"/>
          <p:nvPr/>
        </p:nvSpPr>
        <p:spPr>
          <a:xfrm>
            <a:off x="283000" y="1813175"/>
            <a:ext cx="77754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</a:t>
            </a: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it merge [branch] will merge the current branch that you are on with the one that you name in the command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Merging two branches in git combines the information from the two branches, when you do this with a larger project you will definitely need to deal with conflicts. </a:t>
            </a:r>
            <a:endParaRPr b="1"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4" name="Google Shape;1874;p122"/>
          <p:cNvSpPr txBox="1"/>
          <p:nvPr/>
        </p:nvSpPr>
        <p:spPr>
          <a:xfrm>
            <a:off x="540250" y="1169325"/>
            <a:ext cx="524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E0FD"/>
                </a:solidFill>
                <a:latin typeface="Roboto Mono"/>
                <a:ea typeface="Roboto Mono"/>
                <a:cs typeface="Roboto Mono"/>
                <a:sym typeface="Roboto Mono"/>
              </a:rPr>
              <a:t>git merge [branch]</a:t>
            </a:r>
            <a:endParaRPr sz="2400">
              <a:solidFill>
                <a:srgbClr val="49E0F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ian Food Workshop by Slidesgo">
  <a:themeElements>
    <a:clrScheme name="Simple Light">
      <a:dk1>
        <a:srgbClr val="FFFFFF"/>
      </a:dk1>
      <a:lt1>
        <a:srgbClr val="1B1B1B"/>
      </a:lt1>
      <a:dk2>
        <a:srgbClr val="F5CDB2"/>
      </a:dk2>
      <a:lt2>
        <a:srgbClr val="EEEEEE"/>
      </a:lt2>
      <a:accent1>
        <a:srgbClr val="FFE6D5"/>
      </a:accent1>
      <a:accent2>
        <a:srgbClr val="FFCFAF"/>
      </a:accent2>
      <a:accent3>
        <a:srgbClr val="F8C7A5"/>
      </a:accent3>
      <a:accent4>
        <a:srgbClr val="A78F7E"/>
      </a:accent4>
      <a:accent5>
        <a:srgbClr val="EE9458"/>
      </a:accent5>
      <a:accent6>
        <a:srgbClr val="FFE6D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